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0" r:id="rId1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F5058-B43B-4ED4-BAF9-2E73CC05C42D}" type="datetimeFigureOut">
              <a:rPr kumimoji="1" lang="ja-JP" altLang="en-US" smtClean="0"/>
              <a:t>2012/10/2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A863-D198-47FE-97E8-F7D276B36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F5058-B43B-4ED4-BAF9-2E73CC05C42D}" type="datetimeFigureOut">
              <a:rPr kumimoji="1" lang="ja-JP" altLang="en-US" smtClean="0"/>
              <a:t>2012/10/2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A863-D198-47FE-97E8-F7D276B36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F5058-B43B-4ED4-BAF9-2E73CC05C42D}" type="datetimeFigureOut">
              <a:rPr kumimoji="1" lang="ja-JP" altLang="en-US" smtClean="0"/>
              <a:t>2012/10/2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A863-D198-47FE-97E8-F7D276B36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F5058-B43B-4ED4-BAF9-2E73CC05C42D}" type="datetimeFigureOut">
              <a:rPr kumimoji="1" lang="ja-JP" altLang="en-US" smtClean="0"/>
              <a:t>2012/10/2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A863-D198-47FE-97E8-F7D276B36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F5058-B43B-4ED4-BAF9-2E73CC05C42D}" type="datetimeFigureOut">
              <a:rPr kumimoji="1" lang="ja-JP" altLang="en-US" smtClean="0"/>
              <a:t>2012/10/2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A863-D198-47FE-97E8-F7D276B36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F5058-B43B-4ED4-BAF9-2E73CC05C42D}" type="datetimeFigureOut">
              <a:rPr kumimoji="1" lang="ja-JP" altLang="en-US" smtClean="0"/>
              <a:t>2012/10/2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A863-D198-47FE-97E8-F7D276B36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F5058-B43B-4ED4-BAF9-2E73CC05C42D}" type="datetimeFigureOut">
              <a:rPr kumimoji="1" lang="ja-JP" altLang="en-US" smtClean="0"/>
              <a:t>2012/10/2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A863-D198-47FE-97E8-F7D276B36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F5058-B43B-4ED4-BAF9-2E73CC05C42D}" type="datetimeFigureOut">
              <a:rPr kumimoji="1" lang="ja-JP" altLang="en-US" smtClean="0"/>
              <a:t>2012/10/2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A863-D198-47FE-97E8-F7D276B36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F5058-B43B-4ED4-BAF9-2E73CC05C42D}" type="datetimeFigureOut">
              <a:rPr kumimoji="1" lang="ja-JP" altLang="en-US" smtClean="0"/>
              <a:t>2012/10/2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A863-D198-47FE-97E8-F7D276B36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F5058-B43B-4ED4-BAF9-2E73CC05C42D}" type="datetimeFigureOut">
              <a:rPr kumimoji="1" lang="ja-JP" altLang="en-US" smtClean="0"/>
              <a:t>2012/10/2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A863-D198-47FE-97E8-F7D276B36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F5058-B43B-4ED4-BAF9-2E73CC05C42D}" type="datetimeFigureOut">
              <a:rPr kumimoji="1" lang="ja-JP" altLang="en-US" smtClean="0"/>
              <a:t>2012/10/2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A863-D198-47FE-97E8-F7D276B36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7AF5058-B43B-4ED4-BAF9-2E73CC05C42D}" type="datetimeFigureOut">
              <a:rPr kumimoji="1" lang="ja-JP" altLang="en-US" smtClean="0"/>
              <a:t>2012/10/2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620BA863-D198-47FE-97E8-F7D276B36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914400" rtl="0" eaLnBrk="1" latinLnBrk="0" hangingPunct="1">
        <a:spcBef>
          <a:spcPct val="0"/>
        </a:spcBef>
        <a:buNone/>
        <a:defRPr kumimoji="1"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sz="4800" dirty="0" smtClean="0"/>
              <a:t>全探索おねえさんに</a:t>
            </a:r>
            <a:r>
              <a:rPr kumimoji="1" lang="en-US" altLang="ja-JP" sz="4800" dirty="0" smtClean="0"/>
              <a:t/>
            </a:r>
            <a:br>
              <a:rPr kumimoji="1" lang="en-US" altLang="ja-JP" sz="4800" dirty="0" smtClean="0"/>
            </a:br>
            <a:r>
              <a:rPr kumimoji="1" lang="ja-JP" altLang="en-US" sz="4800" dirty="0" smtClean="0"/>
              <a:t>教えてあげたい</a:t>
            </a:r>
            <a:r>
              <a:rPr kumimoji="1" lang="en-US" altLang="ja-JP" sz="4800" dirty="0" smtClean="0"/>
              <a:t>ZDD</a:t>
            </a:r>
            <a:endParaRPr kumimoji="1" lang="ja-JP" altLang="en-US" sz="48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2444080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ZDD Algorithm for Miss Brute Force</a:t>
            </a:r>
          </a:p>
          <a:p>
            <a:endParaRPr lang="en-US" altLang="ja-JP" dirty="0" smtClean="0"/>
          </a:p>
          <a:p>
            <a:r>
              <a:rPr lang="ja-JP" altLang="en-US" dirty="0" smtClean="0"/>
              <a:t>第</a:t>
            </a:r>
            <a:r>
              <a:rPr lang="en-US" altLang="ja-JP" dirty="0" smtClean="0"/>
              <a:t>1</a:t>
            </a:r>
            <a:r>
              <a:rPr lang="ja-JP" altLang="en-US" dirty="0" smtClean="0"/>
              <a:t>回なんでも勉強会</a:t>
            </a:r>
            <a:endParaRPr lang="en-US" altLang="ja-JP" dirty="0"/>
          </a:p>
          <a:p>
            <a:r>
              <a:rPr lang="ja-JP" altLang="en-US" dirty="0" smtClean="0"/>
              <a:t>東京大学理学部情報科学科</a:t>
            </a:r>
            <a:r>
              <a:rPr lang="en-US" altLang="ja-JP" dirty="0" smtClean="0"/>
              <a:t>4</a:t>
            </a:r>
            <a:r>
              <a:rPr lang="ja-JP" altLang="en-US" dirty="0" smtClean="0"/>
              <a:t>年</a:t>
            </a:r>
            <a:endParaRPr lang="en-US" altLang="ja-JP" dirty="0" smtClean="0"/>
          </a:p>
          <a:p>
            <a:r>
              <a:rPr lang="ja-JP" altLang="en-US" dirty="0" smtClean="0"/>
              <a:t>矢野 洋祐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19463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dirty="0" smtClean="0"/>
              <a:t>――</a:t>
            </a:r>
            <a:r>
              <a:rPr lang="ja-JP" altLang="en-US" dirty="0" smtClean="0"/>
              <a:t>それでもね。私は皆に</a:t>
            </a:r>
            <a:r>
              <a:rPr lang="ja-JP" altLang="en-US" dirty="0"/>
              <a:t>「</a:t>
            </a:r>
            <a:r>
              <a:rPr lang="ja-JP" altLang="en-US" dirty="0" smtClean="0"/>
              <a:t>組み合わせ爆発のすごさ</a:t>
            </a:r>
            <a:r>
              <a:rPr lang="ja-JP" altLang="en-US" dirty="0"/>
              <a:t>」</a:t>
            </a:r>
            <a:r>
              <a:rPr lang="ja-JP" altLang="en-US" dirty="0" smtClean="0"/>
              <a:t>を教えたいの</a:t>
            </a:r>
            <a:r>
              <a:rPr lang="en-US" altLang="ja-JP" dirty="0" smtClean="0"/>
              <a:t>!</a:t>
            </a:r>
            <a:r>
              <a:rPr lang="ja-JP" altLang="en-US" dirty="0" smtClean="0"/>
              <a:t>止めないで</a:t>
            </a:r>
            <a:r>
              <a:rPr lang="en-US" altLang="ja-JP" dirty="0" smtClean="0"/>
              <a:t>!</a:t>
            </a:r>
          </a:p>
          <a:p>
            <a:pPr marL="0" indent="0">
              <a:buNone/>
            </a:pPr>
            <a:endParaRPr lang="en-US" altLang="ja-JP" dirty="0" smtClean="0"/>
          </a:p>
          <a:p>
            <a:pPr marL="0" indent="0" algn="r">
              <a:buNone/>
            </a:pPr>
            <a:r>
              <a:rPr kumimoji="1" lang="en-US" altLang="ja-JP" sz="1800" dirty="0" smtClean="0">
                <a:solidFill>
                  <a:schemeClr val="accent1"/>
                </a:solidFill>
              </a:rPr>
              <a:t>(www.youtube.com/watch?v=Q4gTV4r0zRs)</a:t>
            </a:r>
            <a:endParaRPr kumimoji="1" lang="ja-JP" altLang="en-US" sz="1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74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テーマ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ja-JP" dirty="0" smtClean="0"/>
          </a:p>
          <a:p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r>
              <a:rPr lang="en-US" altLang="ja-JP" dirty="0" smtClean="0">
                <a:solidFill>
                  <a:schemeClr val="tx2"/>
                </a:solidFill>
              </a:rPr>
              <a:t>ZDD</a:t>
            </a:r>
            <a:r>
              <a:rPr lang="en-US" altLang="ja-JP" dirty="0" smtClean="0"/>
              <a:t>(Zero-suppressed Binary Decision Diagram)</a:t>
            </a:r>
            <a:br>
              <a:rPr lang="en-US" altLang="ja-JP" dirty="0" smtClean="0"/>
            </a:br>
            <a:r>
              <a:rPr lang="ja-JP" altLang="en-US" dirty="0" smtClean="0"/>
              <a:t>を用いて全探索おねえさんを全力で止める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44159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直線コネクタ 37"/>
          <p:cNvCxnSpPr>
            <a:stCxn id="4" idx="4"/>
            <a:endCxn id="21" idx="0"/>
          </p:cNvCxnSpPr>
          <p:nvPr/>
        </p:nvCxnSpPr>
        <p:spPr>
          <a:xfrm>
            <a:off x="1799692" y="4077072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>
            <a:off x="1907704" y="3961499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問題設定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ja-JP" altLang="en-US" dirty="0" smtClean="0"/>
                  <a:t>無向グラフ</a:t>
                </a:r>
                <a:r>
                  <a:rPr lang="en-US" altLang="ja-JP" dirty="0"/>
                  <a:t>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en-US" altLang="ja-JP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ja-JP" b="0" i="1" smtClean="0">
                            <a:latin typeface="Cambria Math"/>
                          </a:rPr>
                          <m:t>𝑉</m:t>
                        </m:r>
                        <m:r>
                          <a:rPr lang="en-US" altLang="ja-JP" b="0" i="1" smtClean="0">
                            <a:latin typeface="Cambria Math"/>
                          </a:rPr>
                          <m:t>, </m:t>
                        </m:r>
                        <m:r>
                          <a:rPr lang="en-US" altLang="ja-JP" b="0" i="1" smtClean="0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altLang="ja-JP" b="0" dirty="0" smtClean="0"/>
                  <a:t/>
                </a:r>
                <a:br>
                  <a:rPr lang="en-US" altLang="ja-JP" b="0" dirty="0" smtClean="0"/>
                </a:br>
                <a:r>
                  <a:rPr lang="ja-JP" altLang="en-US" b="0" dirty="0" smtClean="0"/>
                  <a:t>（元ネタ動画中では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/>
                      </a:rPr>
                      <m:t>𝑛</m:t>
                    </m:r>
                    <m:r>
                      <a:rPr lang="en-US" altLang="ja-JP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altLang="ja-JP" b="0" i="1" smtClean="0">
                        <a:latin typeface="Cambria Math"/>
                        <a:ea typeface="Cambria Math"/>
                      </a:rPr>
                      <m:t>𝑛</m:t>
                    </m:r>
                  </m:oMath>
                </a14:m>
                <a:r>
                  <a:rPr lang="ja-JP" altLang="en-US" b="0" dirty="0" smtClean="0"/>
                  <a:t> のグリッドグラフ）</a:t>
                </a:r>
                <a:endParaRPr lang="en-US" altLang="ja-JP" b="0" dirty="0" smtClean="0"/>
              </a:p>
              <a:p>
                <a:r>
                  <a:rPr lang="ja-JP" altLang="en-US" dirty="0" smtClean="0"/>
                  <a:t>点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/>
                      </a:rPr>
                      <m:t>𝑠</m:t>
                    </m:r>
                  </m:oMath>
                </a14:m>
                <a:r>
                  <a:rPr lang="ja-JP" altLang="en-US" dirty="0" smtClean="0"/>
                  <a:t> から点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ja-JP" altLang="en-US" dirty="0" smtClean="0"/>
                  <a:t> へのパスであって</a:t>
                </a:r>
                <a:r>
                  <a:rPr lang="en-US" altLang="ja-JP" dirty="0" smtClean="0"/>
                  <a:t/>
                </a:r>
                <a:br>
                  <a:rPr lang="en-US" altLang="ja-JP" dirty="0" smtClean="0"/>
                </a:br>
                <a:r>
                  <a:rPr lang="ja-JP" altLang="en-US" dirty="0" smtClean="0"/>
                  <a:t>同じ点を</a:t>
                </a:r>
                <a:r>
                  <a:rPr lang="en-US" altLang="ja-JP" dirty="0" smtClean="0"/>
                  <a:t>2</a:t>
                </a:r>
                <a:r>
                  <a:rPr lang="ja-JP" altLang="en-US" dirty="0" smtClean="0"/>
                  <a:t>回通らないものの数は</a:t>
                </a:r>
                <a:r>
                  <a:rPr lang="en-US" altLang="ja-JP" dirty="0" smtClean="0"/>
                  <a:t>?</a:t>
                </a:r>
                <a:endParaRPr lang="en-US" altLang="ja-JP" b="0" dirty="0" smtClean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 t="-75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直線コネクタ 17"/>
          <p:cNvCxnSpPr/>
          <p:nvPr/>
        </p:nvCxnSpPr>
        <p:spPr>
          <a:xfrm>
            <a:off x="2627784" y="3961499"/>
            <a:ext cx="504056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>
            <a:off x="3347864" y="3961369"/>
            <a:ext cx="504056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>
            <a:off x="1907704" y="4681579"/>
            <a:ext cx="504056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>
            <a:off x="2627784" y="4681579"/>
            <a:ext cx="504056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>
            <a:off x="3347864" y="4681449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1907704" y="5401659"/>
            <a:ext cx="504056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/>
          <p:cNvCxnSpPr/>
          <p:nvPr/>
        </p:nvCxnSpPr>
        <p:spPr>
          <a:xfrm>
            <a:off x="2627784" y="5401659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/>
          <p:cNvCxnSpPr/>
          <p:nvPr/>
        </p:nvCxnSpPr>
        <p:spPr>
          <a:xfrm>
            <a:off x="3347864" y="5401529"/>
            <a:ext cx="504056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>
            <a:off x="1799692" y="4797152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/>
        </p:nvCxnSpPr>
        <p:spPr>
          <a:xfrm>
            <a:off x="2519772" y="4077072"/>
            <a:ext cx="0" cy="504056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>
            <a:off x="2519772" y="4797152"/>
            <a:ext cx="0" cy="504056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/>
        </p:nvCxnSpPr>
        <p:spPr>
          <a:xfrm>
            <a:off x="3239852" y="4077072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/>
          <p:nvPr/>
        </p:nvCxnSpPr>
        <p:spPr>
          <a:xfrm>
            <a:off x="3239852" y="4797152"/>
            <a:ext cx="0" cy="504056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/>
        </p:nvCxnSpPr>
        <p:spPr>
          <a:xfrm>
            <a:off x="3959932" y="4060970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/>
          <p:cNvCxnSpPr/>
          <p:nvPr/>
        </p:nvCxnSpPr>
        <p:spPr>
          <a:xfrm>
            <a:off x="3959932" y="4797152"/>
            <a:ext cx="0" cy="504056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円/楕円 3"/>
          <p:cNvSpPr/>
          <p:nvPr/>
        </p:nvSpPr>
        <p:spPr>
          <a:xfrm>
            <a:off x="1691680" y="386104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/>
          <p:cNvSpPr/>
          <p:nvPr/>
        </p:nvSpPr>
        <p:spPr>
          <a:xfrm>
            <a:off x="2411760" y="386104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3131840" y="386104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3851920" y="386104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1691680" y="458112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円/楕円 21"/>
          <p:cNvSpPr/>
          <p:nvPr/>
        </p:nvSpPr>
        <p:spPr>
          <a:xfrm>
            <a:off x="2411760" y="458112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円/楕円 22"/>
          <p:cNvSpPr/>
          <p:nvPr/>
        </p:nvSpPr>
        <p:spPr>
          <a:xfrm>
            <a:off x="3131840" y="458112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円/楕円 23"/>
          <p:cNvSpPr/>
          <p:nvPr/>
        </p:nvSpPr>
        <p:spPr>
          <a:xfrm>
            <a:off x="3851920" y="458112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/>
          <p:cNvSpPr/>
          <p:nvPr/>
        </p:nvSpPr>
        <p:spPr>
          <a:xfrm>
            <a:off x="1691680" y="530120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円/楕円 28"/>
          <p:cNvSpPr/>
          <p:nvPr/>
        </p:nvSpPr>
        <p:spPr>
          <a:xfrm>
            <a:off x="2411760" y="530120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3131840" y="530120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円/楕円 30"/>
          <p:cNvSpPr/>
          <p:nvPr/>
        </p:nvSpPr>
        <p:spPr>
          <a:xfrm>
            <a:off x="3851920" y="530120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6" name="直線コネクタ 45"/>
          <p:cNvCxnSpPr>
            <a:stCxn id="63" idx="4"/>
            <a:endCxn id="67" idx="0"/>
          </p:cNvCxnSpPr>
          <p:nvPr/>
        </p:nvCxnSpPr>
        <p:spPr>
          <a:xfrm>
            <a:off x="5184068" y="4077072"/>
            <a:ext cx="0" cy="504056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/>
          <p:cNvCxnSpPr/>
          <p:nvPr/>
        </p:nvCxnSpPr>
        <p:spPr>
          <a:xfrm>
            <a:off x="5292080" y="3961499"/>
            <a:ext cx="504056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/>
          <p:cNvCxnSpPr/>
          <p:nvPr/>
        </p:nvCxnSpPr>
        <p:spPr>
          <a:xfrm>
            <a:off x="6012160" y="3961499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/>
          <p:cNvCxnSpPr/>
          <p:nvPr/>
        </p:nvCxnSpPr>
        <p:spPr>
          <a:xfrm>
            <a:off x="6732240" y="3961369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/>
          <p:cNvCxnSpPr/>
          <p:nvPr/>
        </p:nvCxnSpPr>
        <p:spPr>
          <a:xfrm>
            <a:off x="5292080" y="4681579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/>
          <p:cNvCxnSpPr/>
          <p:nvPr/>
        </p:nvCxnSpPr>
        <p:spPr>
          <a:xfrm>
            <a:off x="6012160" y="4681579"/>
            <a:ext cx="504056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/>
          <p:cNvCxnSpPr/>
          <p:nvPr/>
        </p:nvCxnSpPr>
        <p:spPr>
          <a:xfrm>
            <a:off x="6732240" y="4681449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/>
          <p:cNvCxnSpPr/>
          <p:nvPr/>
        </p:nvCxnSpPr>
        <p:spPr>
          <a:xfrm>
            <a:off x="5292080" y="5401659"/>
            <a:ext cx="504056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/>
          <p:cNvCxnSpPr/>
          <p:nvPr/>
        </p:nvCxnSpPr>
        <p:spPr>
          <a:xfrm>
            <a:off x="6012160" y="5401659"/>
            <a:ext cx="504056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/>
          <p:cNvCxnSpPr/>
          <p:nvPr/>
        </p:nvCxnSpPr>
        <p:spPr>
          <a:xfrm>
            <a:off x="6732240" y="5401529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/>
          <p:cNvCxnSpPr/>
          <p:nvPr/>
        </p:nvCxnSpPr>
        <p:spPr>
          <a:xfrm>
            <a:off x="5184068" y="4797152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/>
          <p:cNvCxnSpPr/>
          <p:nvPr/>
        </p:nvCxnSpPr>
        <p:spPr>
          <a:xfrm>
            <a:off x="5904148" y="4077072"/>
            <a:ext cx="0" cy="504056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/>
          <p:cNvCxnSpPr/>
          <p:nvPr/>
        </p:nvCxnSpPr>
        <p:spPr>
          <a:xfrm>
            <a:off x="5904148" y="4797152"/>
            <a:ext cx="0" cy="50405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/>
          <p:cNvCxnSpPr/>
          <p:nvPr/>
        </p:nvCxnSpPr>
        <p:spPr>
          <a:xfrm>
            <a:off x="6624228" y="4077072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/>
          <p:cNvCxnSpPr/>
          <p:nvPr/>
        </p:nvCxnSpPr>
        <p:spPr>
          <a:xfrm>
            <a:off x="6624228" y="4797152"/>
            <a:ext cx="0" cy="504056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/>
          <p:cNvCxnSpPr/>
          <p:nvPr/>
        </p:nvCxnSpPr>
        <p:spPr>
          <a:xfrm>
            <a:off x="7344308" y="4060970"/>
            <a:ext cx="0" cy="504056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/>
          <p:cNvCxnSpPr/>
          <p:nvPr/>
        </p:nvCxnSpPr>
        <p:spPr>
          <a:xfrm>
            <a:off x="7344308" y="4797152"/>
            <a:ext cx="0" cy="50405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円/楕円 62"/>
          <p:cNvSpPr/>
          <p:nvPr/>
        </p:nvSpPr>
        <p:spPr>
          <a:xfrm>
            <a:off x="5076056" y="386104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円/楕円 63"/>
          <p:cNvSpPr/>
          <p:nvPr/>
        </p:nvSpPr>
        <p:spPr>
          <a:xfrm>
            <a:off x="5796136" y="386104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円/楕円 64"/>
          <p:cNvSpPr/>
          <p:nvPr/>
        </p:nvSpPr>
        <p:spPr>
          <a:xfrm>
            <a:off x="6516216" y="386104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円/楕円 65"/>
          <p:cNvSpPr/>
          <p:nvPr/>
        </p:nvSpPr>
        <p:spPr>
          <a:xfrm>
            <a:off x="7236296" y="386104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7" name="円/楕円 66"/>
          <p:cNvSpPr/>
          <p:nvPr/>
        </p:nvSpPr>
        <p:spPr>
          <a:xfrm>
            <a:off x="5076056" y="458112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円/楕円 67"/>
          <p:cNvSpPr/>
          <p:nvPr/>
        </p:nvSpPr>
        <p:spPr>
          <a:xfrm>
            <a:off x="5796136" y="458112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円/楕円 68"/>
          <p:cNvSpPr/>
          <p:nvPr/>
        </p:nvSpPr>
        <p:spPr>
          <a:xfrm>
            <a:off x="6516216" y="458112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円/楕円 69"/>
          <p:cNvSpPr/>
          <p:nvPr/>
        </p:nvSpPr>
        <p:spPr>
          <a:xfrm>
            <a:off x="7236296" y="458112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円/楕円 70"/>
          <p:cNvSpPr/>
          <p:nvPr/>
        </p:nvSpPr>
        <p:spPr>
          <a:xfrm>
            <a:off x="5076056" y="530120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円/楕円 72"/>
          <p:cNvSpPr/>
          <p:nvPr/>
        </p:nvSpPr>
        <p:spPr>
          <a:xfrm>
            <a:off x="6516216" y="530120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円/楕円 73"/>
          <p:cNvSpPr/>
          <p:nvPr/>
        </p:nvSpPr>
        <p:spPr>
          <a:xfrm>
            <a:off x="7236296" y="530120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円/楕円 74"/>
          <p:cNvSpPr/>
          <p:nvPr/>
        </p:nvSpPr>
        <p:spPr>
          <a:xfrm>
            <a:off x="5796136" y="530120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652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全探索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それぞれの辺を使うか使わないかの二分木を作</a:t>
            </a:r>
            <a:r>
              <a:rPr lang="ja-JP" altLang="en-US" dirty="0" smtClean="0"/>
              <a:t>り、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/>
              <a:t>全てに</a:t>
            </a:r>
            <a:r>
              <a:rPr lang="ja-JP" altLang="en-US" dirty="0" smtClean="0"/>
              <a:t>ついて</a:t>
            </a:r>
            <a:r>
              <a:rPr lang="en-US" altLang="ja-JP" dirty="0" smtClean="0"/>
              <a:t>valid</a:t>
            </a:r>
            <a:r>
              <a:rPr lang="ja-JP" altLang="en-US" dirty="0" smtClean="0"/>
              <a:t>なパスかどうかを調べる</a:t>
            </a:r>
            <a:endParaRPr lang="en-US" altLang="ja-JP" dirty="0"/>
          </a:p>
          <a:p>
            <a:r>
              <a:rPr lang="ja-JP" altLang="en-US" dirty="0" smtClean="0"/>
              <a:t>このような図を</a:t>
            </a:r>
            <a:r>
              <a:rPr lang="en-US" altLang="ja-JP" dirty="0" smtClean="0">
                <a:solidFill>
                  <a:schemeClr val="tx2"/>
                </a:solidFill>
              </a:rPr>
              <a:t>BDD</a:t>
            </a:r>
            <a:r>
              <a:rPr lang="en-US" altLang="ja-JP" dirty="0" smtClean="0"/>
              <a:t>(Binary Decision Diagram)</a:t>
            </a:r>
            <a:r>
              <a:rPr lang="ja-JP" altLang="en-US" dirty="0" smtClean="0"/>
              <a:t>という</a:t>
            </a:r>
            <a:endParaRPr lang="en-US" altLang="ja-JP" dirty="0" smtClean="0"/>
          </a:p>
        </p:txBody>
      </p:sp>
      <p:cxnSp>
        <p:nvCxnSpPr>
          <p:cNvPr id="4" name="直線コネクタ 3"/>
          <p:cNvCxnSpPr/>
          <p:nvPr/>
        </p:nvCxnSpPr>
        <p:spPr>
          <a:xfrm>
            <a:off x="1259632" y="3783681"/>
            <a:ext cx="504056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/>
          <p:cNvCxnSpPr/>
          <p:nvPr/>
        </p:nvCxnSpPr>
        <p:spPr>
          <a:xfrm>
            <a:off x="1151620" y="3899384"/>
            <a:ext cx="0" cy="504056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/>
          <p:cNvCxnSpPr/>
          <p:nvPr/>
        </p:nvCxnSpPr>
        <p:spPr>
          <a:xfrm>
            <a:off x="1871700" y="3883282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円/楕円 7"/>
          <p:cNvSpPr/>
          <p:nvPr/>
        </p:nvSpPr>
        <p:spPr>
          <a:xfrm>
            <a:off x="1043608" y="3683360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>
            <a:off x="1763688" y="368336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" name="直線コネクタ 11"/>
          <p:cNvCxnSpPr/>
          <p:nvPr/>
        </p:nvCxnSpPr>
        <p:spPr>
          <a:xfrm>
            <a:off x="1259632" y="4460066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円/楕円 12"/>
          <p:cNvSpPr/>
          <p:nvPr/>
        </p:nvSpPr>
        <p:spPr>
          <a:xfrm>
            <a:off x="1043608" y="4359745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/>
          <p:cNvSpPr/>
          <p:nvPr/>
        </p:nvSpPr>
        <p:spPr>
          <a:xfrm>
            <a:off x="1763688" y="4359745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259632" y="3445127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 smtClean="0"/>
              <a:t>e1</a:t>
            </a:r>
            <a:endParaRPr kumimoji="1" lang="ja-JP" altLang="en-US" sz="16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47564" y="3966033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 smtClean="0"/>
              <a:t>e2</a:t>
            </a:r>
            <a:endParaRPr kumimoji="1" lang="ja-JP" altLang="en-US" sz="16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259632" y="4480988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 smtClean="0"/>
              <a:t>e4</a:t>
            </a:r>
            <a:endParaRPr kumimoji="1" lang="ja-JP" altLang="en-US" sz="16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979712" y="3982135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 smtClean="0"/>
              <a:t>e3</a:t>
            </a:r>
            <a:endParaRPr kumimoji="1" lang="ja-JP" altLang="en-US" sz="1600" dirty="0"/>
          </a:p>
        </p:txBody>
      </p:sp>
      <p:cxnSp>
        <p:nvCxnSpPr>
          <p:cNvPr id="37" name="直線コネクタ 36"/>
          <p:cNvCxnSpPr>
            <a:stCxn id="28" idx="0"/>
          </p:cNvCxnSpPr>
          <p:nvPr/>
        </p:nvCxnSpPr>
        <p:spPr>
          <a:xfrm flipV="1">
            <a:off x="2735796" y="4797152"/>
            <a:ext cx="25202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 flipH="1" flipV="1">
            <a:off x="3203848" y="4797152"/>
            <a:ext cx="25202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/>
        </p:nvCxnSpPr>
        <p:spPr>
          <a:xfrm flipV="1">
            <a:off x="4175956" y="4797152"/>
            <a:ext cx="25202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 flipH="1" flipV="1">
            <a:off x="4644008" y="4797152"/>
            <a:ext cx="25202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/>
          <p:cNvCxnSpPr>
            <a:stCxn id="24" idx="0"/>
          </p:cNvCxnSpPr>
          <p:nvPr/>
        </p:nvCxnSpPr>
        <p:spPr>
          <a:xfrm flipV="1">
            <a:off x="3095836" y="4077072"/>
            <a:ext cx="61206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/>
          <p:cNvCxnSpPr>
            <a:stCxn id="42" idx="0"/>
          </p:cNvCxnSpPr>
          <p:nvPr/>
        </p:nvCxnSpPr>
        <p:spPr>
          <a:xfrm flipH="1" flipV="1">
            <a:off x="3923928" y="4077072"/>
            <a:ext cx="61206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角丸四角形 23"/>
          <p:cNvSpPr/>
          <p:nvPr/>
        </p:nvSpPr>
        <p:spPr>
          <a:xfrm>
            <a:off x="2843808" y="443711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e3</a:t>
            </a:r>
            <a:endParaRPr kumimoji="1" lang="ja-JP" altLang="en-US" dirty="0"/>
          </a:p>
        </p:txBody>
      </p:sp>
      <p:sp>
        <p:nvSpPr>
          <p:cNvPr id="42" name="角丸四角形 41"/>
          <p:cNvSpPr/>
          <p:nvPr/>
        </p:nvSpPr>
        <p:spPr>
          <a:xfrm>
            <a:off x="4283968" y="443711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e3</a:t>
            </a:r>
            <a:endParaRPr kumimoji="1" lang="ja-JP" altLang="en-US" dirty="0"/>
          </a:p>
        </p:txBody>
      </p:sp>
      <p:cxnSp>
        <p:nvCxnSpPr>
          <p:cNvPr id="49" name="直線コネクタ 48"/>
          <p:cNvCxnSpPr/>
          <p:nvPr/>
        </p:nvCxnSpPr>
        <p:spPr>
          <a:xfrm flipV="1">
            <a:off x="5616116" y="4797152"/>
            <a:ext cx="25202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/>
          <p:cNvCxnSpPr/>
          <p:nvPr/>
        </p:nvCxnSpPr>
        <p:spPr>
          <a:xfrm flipH="1" flipV="1">
            <a:off x="6084168" y="4797152"/>
            <a:ext cx="25202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/>
          <p:cNvCxnSpPr/>
          <p:nvPr/>
        </p:nvCxnSpPr>
        <p:spPr>
          <a:xfrm flipV="1">
            <a:off x="7056276" y="4797152"/>
            <a:ext cx="25202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/>
          <p:cNvCxnSpPr/>
          <p:nvPr/>
        </p:nvCxnSpPr>
        <p:spPr>
          <a:xfrm flipH="1" flipV="1">
            <a:off x="7524328" y="4797152"/>
            <a:ext cx="25202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/>
          <p:cNvCxnSpPr>
            <a:stCxn id="60" idx="0"/>
          </p:cNvCxnSpPr>
          <p:nvPr/>
        </p:nvCxnSpPr>
        <p:spPr>
          <a:xfrm flipV="1">
            <a:off x="5976156" y="4077072"/>
            <a:ext cx="61206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/>
          <p:cNvCxnSpPr>
            <a:stCxn id="61" idx="0"/>
          </p:cNvCxnSpPr>
          <p:nvPr/>
        </p:nvCxnSpPr>
        <p:spPr>
          <a:xfrm flipH="1" flipV="1">
            <a:off x="6804248" y="4077072"/>
            <a:ext cx="61206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角丸四角形 59"/>
          <p:cNvSpPr/>
          <p:nvPr/>
        </p:nvSpPr>
        <p:spPr>
          <a:xfrm>
            <a:off x="5724128" y="443711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e3</a:t>
            </a:r>
            <a:endParaRPr kumimoji="1" lang="ja-JP" altLang="en-US" dirty="0"/>
          </a:p>
        </p:txBody>
      </p:sp>
      <p:sp>
        <p:nvSpPr>
          <p:cNvPr id="61" name="角丸四角形 60"/>
          <p:cNvSpPr/>
          <p:nvPr/>
        </p:nvSpPr>
        <p:spPr>
          <a:xfrm>
            <a:off x="7164288" y="443711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e3</a:t>
            </a:r>
            <a:endParaRPr kumimoji="1" lang="ja-JP" altLang="en-US" dirty="0"/>
          </a:p>
        </p:txBody>
      </p:sp>
      <p:cxnSp>
        <p:nvCxnSpPr>
          <p:cNvPr id="63" name="直線コネクタ 62"/>
          <p:cNvCxnSpPr>
            <a:stCxn id="20" idx="0"/>
          </p:cNvCxnSpPr>
          <p:nvPr/>
        </p:nvCxnSpPr>
        <p:spPr>
          <a:xfrm flipV="1">
            <a:off x="3815916" y="3346197"/>
            <a:ext cx="1332148" cy="37083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/>
          <p:cNvCxnSpPr>
            <a:stCxn id="59" idx="0"/>
          </p:cNvCxnSpPr>
          <p:nvPr/>
        </p:nvCxnSpPr>
        <p:spPr>
          <a:xfrm flipH="1" flipV="1">
            <a:off x="5364088" y="3346197"/>
            <a:ext cx="1332148" cy="37083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角丸四角形 18"/>
          <p:cNvSpPr/>
          <p:nvPr/>
        </p:nvSpPr>
        <p:spPr>
          <a:xfrm>
            <a:off x="5004048" y="299695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e1</a:t>
            </a:r>
            <a:endParaRPr kumimoji="1" lang="ja-JP" altLang="en-US" dirty="0"/>
          </a:p>
        </p:txBody>
      </p:sp>
      <p:sp>
        <p:nvSpPr>
          <p:cNvPr id="20" name="角丸四角形 19"/>
          <p:cNvSpPr/>
          <p:nvPr/>
        </p:nvSpPr>
        <p:spPr>
          <a:xfrm>
            <a:off x="3563888" y="371703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e2</a:t>
            </a:r>
            <a:endParaRPr kumimoji="1" lang="ja-JP" altLang="en-US" dirty="0"/>
          </a:p>
        </p:txBody>
      </p:sp>
      <p:sp>
        <p:nvSpPr>
          <p:cNvPr id="59" name="角丸四角形 58"/>
          <p:cNvSpPr/>
          <p:nvPr/>
        </p:nvSpPr>
        <p:spPr>
          <a:xfrm>
            <a:off x="6444208" y="371703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e2</a:t>
            </a:r>
            <a:endParaRPr kumimoji="1" lang="ja-JP" altLang="en-US" dirty="0"/>
          </a:p>
        </p:txBody>
      </p:sp>
      <p:cxnSp>
        <p:nvCxnSpPr>
          <p:cNvPr id="77" name="直線コネクタ 76"/>
          <p:cNvCxnSpPr>
            <a:stCxn id="73" idx="0"/>
          </p:cNvCxnSpPr>
          <p:nvPr/>
        </p:nvCxnSpPr>
        <p:spPr>
          <a:xfrm flipV="1">
            <a:off x="253777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/>
          <p:cNvCxnSpPr>
            <a:stCxn id="74" idx="0"/>
          </p:cNvCxnSpPr>
          <p:nvPr/>
        </p:nvCxnSpPr>
        <p:spPr>
          <a:xfrm flipH="1" flipV="1">
            <a:off x="284380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角丸四角形 27"/>
          <p:cNvSpPr/>
          <p:nvPr/>
        </p:nvSpPr>
        <p:spPr>
          <a:xfrm>
            <a:off x="248376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73" name="角丸四角形 72"/>
          <p:cNvSpPr/>
          <p:nvPr/>
        </p:nvSpPr>
        <p:spPr>
          <a:xfrm>
            <a:off x="241176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74" name="角丸四角形 73"/>
          <p:cNvSpPr/>
          <p:nvPr/>
        </p:nvSpPr>
        <p:spPr>
          <a:xfrm>
            <a:off x="280780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81" name="直線コネクタ 80"/>
          <p:cNvCxnSpPr>
            <a:stCxn id="84" idx="0"/>
          </p:cNvCxnSpPr>
          <p:nvPr/>
        </p:nvCxnSpPr>
        <p:spPr>
          <a:xfrm flipV="1">
            <a:off x="325785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コネクタ 81"/>
          <p:cNvCxnSpPr>
            <a:stCxn id="85" idx="0"/>
          </p:cNvCxnSpPr>
          <p:nvPr/>
        </p:nvCxnSpPr>
        <p:spPr>
          <a:xfrm flipH="1" flipV="1">
            <a:off x="356388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角丸四角形 82"/>
          <p:cNvSpPr/>
          <p:nvPr/>
        </p:nvSpPr>
        <p:spPr>
          <a:xfrm>
            <a:off x="320384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84" name="角丸四角形 83"/>
          <p:cNvSpPr/>
          <p:nvPr/>
        </p:nvSpPr>
        <p:spPr>
          <a:xfrm>
            <a:off x="313184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85" name="角丸四角形 84"/>
          <p:cNvSpPr/>
          <p:nvPr/>
        </p:nvSpPr>
        <p:spPr>
          <a:xfrm>
            <a:off x="352788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86" name="直線コネクタ 85"/>
          <p:cNvCxnSpPr>
            <a:stCxn id="89" idx="0"/>
          </p:cNvCxnSpPr>
          <p:nvPr/>
        </p:nvCxnSpPr>
        <p:spPr>
          <a:xfrm flipV="1">
            <a:off x="397793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コネクタ 86"/>
          <p:cNvCxnSpPr>
            <a:stCxn id="90" idx="0"/>
          </p:cNvCxnSpPr>
          <p:nvPr/>
        </p:nvCxnSpPr>
        <p:spPr>
          <a:xfrm flipH="1" flipV="1">
            <a:off x="428396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角丸四角形 87"/>
          <p:cNvSpPr/>
          <p:nvPr/>
        </p:nvSpPr>
        <p:spPr>
          <a:xfrm>
            <a:off x="392392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89" name="角丸四角形 88"/>
          <p:cNvSpPr/>
          <p:nvPr/>
        </p:nvSpPr>
        <p:spPr>
          <a:xfrm>
            <a:off x="385192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90" name="角丸四角形 89"/>
          <p:cNvSpPr/>
          <p:nvPr/>
        </p:nvSpPr>
        <p:spPr>
          <a:xfrm>
            <a:off x="4247964" y="5877272"/>
            <a:ext cx="252028" cy="36004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o</a:t>
            </a:r>
            <a:endParaRPr kumimoji="1" lang="ja-JP" altLang="en-US" dirty="0"/>
          </a:p>
        </p:txBody>
      </p:sp>
      <p:cxnSp>
        <p:nvCxnSpPr>
          <p:cNvPr id="91" name="直線コネクタ 90"/>
          <p:cNvCxnSpPr>
            <a:stCxn id="94" idx="0"/>
          </p:cNvCxnSpPr>
          <p:nvPr/>
        </p:nvCxnSpPr>
        <p:spPr>
          <a:xfrm flipV="1">
            <a:off x="469801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コネクタ 91"/>
          <p:cNvCxnSpPr>
            <a:stCxn id="95" idx="0"/>
          </p:cNvCxnSpPr>
          <p:nvPr/>
        </p:nvCxnSpPr>
        <p:spPr>
          <a:xfrm flipH="1" flipV="1">
            <a:off x="500404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角丸四角形 92"/>
          <p:cNvSpPr/>
          <p:nvPr/>
        </p:nvSpPr>
        <p:spPr>
          <a:xfrm>
            <a:off x="464400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94" name="角丸四角形 93"/>
          <p:cNvSpPr/>
          <p:nvPr/>
        </p:nvSpPr>
        <p:spPr>
          <a:xfrm>
            <a:off x="457200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95" name="角丸四角形 94"/>
          <p:cNvSpPr/>
          <p:nvPr/>
        </p:nvSpPr>
        <p:spPr>
          <a:xfrm>
            <a:off x="496804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96" name="直線コネクタ 95"/>
          <p:cNvCxnSpPr>
            <a:stCxn id="99" idx="0"/>
          </p:cNvCxnSpPr>
          <p:nvPr/>
        </p:nvCxnSpPr>
        <p:spPr>
          <a:xfrm flipV="1">
            <a:off x="541809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コネクタ 96"/>
          <p:cNvCxnSpPr>
            <a:stCxn id="100" idx="0"/>
          </p:cNvCxnSpPr>
          <p:nvPr/>
        </p:nvCxnSpPr>
        <p:spPr>
          <a:xfrm flipH="1" flipV="1">
            <a:off x="572412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角丸四角形 97"/>
          <p:cNvSpPr/>
          <p:nvPr/>
        </p:nvSpPr>
        <p:spPr>
          <a:xfrm>
            <a:off x="536408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99" name="角丸四角形 98"/>
          <p:cNvSpPr/>
          <p:nvPr/>
        </p:nvSpPr>
        <p:spPr>
          <a:xfrm>
            <a:off x="529208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100" name="角丸四角形 99"/>
          <p:cNvSpPr/>
          <p:nvPr/>
        </p:nvSpPr>
        <p:spPr>
          <a:xfrm>
            <a:off x="568812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101" name="直線コネクタ 100"/>
          <p:cNvCxnSpPr>
            <a:stCxn id="104" idx="0"/>
          </p:cNvCxnSpPr>
          <p:nvPr/>
        </p:nvCxnSpPr>
        <p:spPr>
          <a:xfrm flipV="1">
            <a:off x="613817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線コネクタ 101"/>
          <p:cNvCxnSpPr>
            <a:stCxn id="105" idx="0"/>
          </p:cNvCxnSpPr>
          <p:nvPr/>
        </p:nvCxnSpPr>
        <p:spPr>
          <a:xfrm flipH="1" flipV="1">
            <a:off x="644420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角丸四角形 102"/>
          <p:cNvSpPr/>
          <p:nvPr/>
        </p:nvSpPr>
        <p:spPr>
          <a:xfrm>
            <a:off x="608416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104" name="角丸四角形 103"/>
          <p:cNvSpPr/>
          <p:nvPr/>
        </p:nvSpPr>
        <p:spPr>
          <a:xfrm>
            <a:off x="6012160" y="5877272"/>
            <a:ext cx="252028" cy="36004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o</a:t>
            </a:r>
            <a:endParaRPr kumimoji="1" lang="ja-JP" altLang="en-US" dirty="0"/>
          </a:p>
        </p:txBody>
      </p:sp>
      <p:sp>
        <p:nvSpPr>
          <p:cNvPr id="105" name="角丸四角形 104"/>
          <p:cNvSpPr/>
          <p:nvPr/>
        </p:nvSpPr>
        <p:spPr>
          <a:xfrm>
            <a:off x="640820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106" name="直線コネクタ 105"/>
          <p:cNvCxnSpPr>
            <a:stCxn id="109" idx="0"/>
          </p:cNvCxnSpPr>
          <p:nvPr/>
        </p:nvCxnSpPr>
        <p:spPr>
          <a:xfrm flipV="1">
            <a:off x="685825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線コネクタ 106"/>
          <p:cNvCxnSpPr>
            <a:stCxn id="110" idx="0"/>
          </p:cNvCxnSpPr>
          <p:nvPr/>
        </p:nvCxnSpPr>
        <p:spPr>
          <a:xfrm flipH="1" flipV="1">
            <a:off x="716428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角丸四角形 107"/>
          <p:cNvSpPr/>
          <p:nvPr/>
        </p:nvSpPr>
        <p:spPr>
          <a:xfrm>
            <a:off x="680424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109" name="角丸四角形 108"/>
          <p:cNvSpPr/>
          <p:nvPr/>
        </p:nvSpPr>
        <p:spPr>
          <a:xfrm>
            <a:off x="673224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110" name="角丸四角形 109"/>
          <p:cNvSpPr/>
          <p:nvPr/>
        </p:nvSpPr>
        <p:spPr>
          <a:xfrm>
            <a:off x="712828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111" name="直線コネクタ 110"/>
          <p:cNvCxnSpPr>
            <a:stCxn id="114" idx="0"/>
          </p:cNvCxnSpPr>
          <p:nvPr/>
        </p:nvCxnSpPr>
        <p:spPr>
          <a:xfrm flipV="1">
            <a:off x="757833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線コネクタ 111"/>
          <p:cNvCxnSpPr>
            <a:stCxn id="115" idx="0"/>
          </p:cNvCxnSpPr>
          <p:nvPr/>
        </p:nvCxnSpPr>
        <p:spPr>
          <a:xfrm flipH="1" flipV="1">
            <a:off x="788436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角丸四角形 112"/>
          <p:cNvSpPr/>
          <p:nvPr/>
        </p:nvSpPr>
        <p:spPr>
          <a:xfrm>
            <a:off x="752432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114" name="角丸四角形 113"/>
          <p:cNvSpPr/>
          <p:nvPr/>
        </p:nvSpPr>
        <p:spPr>
          <a:xfrm>
            <a:off x="745232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115" name="角丸四角形 114"/>
          <p:cNvSpPr/>
          <p:nvPr/>
        </p:nvSpPr>
        <p:spPr>
          <a:xfrm>
            <a:off x="784836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5893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全探索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ja-JP" dirty="0" smtClean="0"/>
                  <a:t>BDD</a:t>
                </a:r>
                <a:r>
                  <a:rPr lang="ja-JP" altLang="en-US" dirty="0" smtClean="0"/>
                  <a:t>の辺数は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d>
                          <m:dPr>
                            <m:begChr m:val="|"/>
                            <m:endChr m:val="|"/>
                            <m:ctrlPr>
                              <a:rPr lang="en-US" altLang="ja-JP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altLang="ja-JP" b="0" i="1" smtClean="0">
                                <a:latin typeface="Cambria Math"/>
                              </a:rPr>
                              <m:t>𝐸</m:t>
                            </m:r>
                          </m:e>
                        </m:d>
                        <m:r>
                          <a:rPr lang="en-US" altLang="ja-JP" b="0" i="1" smtClean="0">
                            <a:latin typeface="Cambria Math"/>
                          </a:rPr>
                          <m:t>+1</m:t>
                        </m:r>
                      </m:sup>
                    </m:sSup>
                    <m:r>
                      <a:rPr lang="en-US" altLang="ja-JP" b="0" i="1" smtClean="0">
                        <a:latin typeface="Cambria Math"/>
                      </a:rPr>
                      <m:t>−2</m:t>
                    </m:r>
                  </m:oMath>
                </a14:m>
                <a:r>
                  <a:rPr lang="en-US" altLang="ja-JP" dirty="0" smtClean="0"/>
                  <a:t> </a:t>
                </a:r>
                <a:r>
                  <a:rPr lang="ja-JP" altLang="en-US" dirty="0" smtClean="0"/>
                  <a:t>本</a:t>
                </a:r>
                <a:endParaRPr lang="en-US" altLang="ja-JP" dirty="0" smtClean="0"/>
              </a:p>
              <a:p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/>
                      </a:rPr>
                      <m:t>10</m:t>
                    </m:r>
                    <m:r>
                      <a:rPr lang="en-US" altLang="ja-JP" b="0" i="1" smtClean="0">
                        <a:latin typeface="Cambria Math"/>
                        <a:ea typeface="Cambria Math"/>
                      </a:rPr>
                      <m:t>×10</m:t>
                    </m:r>
                  </m:oMath>
                </a14:m>
                <a:r>
                  <a:rPr lang="ja-JP" altLang="en-US" dirty="0" smtClean="0"/>
                  <a:t>の場合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ja-JP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ja-JP" b="0" i="1" smtClean="0">
                            <a:latin typeface="Cambria Math"/>
                          </a:rPr>
                          <m:t>𝐸</m:t>
                        </m:r>
                      </m:e>
                    </m:d>
                    <m:r>
                      <a:rPr lang="en-US" altLang="ja-JP" b="0" i="1" smtClean="0">
                        <a:latin typeface="Cambria Math"/>
                      </a:rPr>
                      <m:t>=180</m:t>
                    </m:r>
                  </m:oMath>
                </a14:m>
                <a:r>
                  <a:rPr lang="en-US" altLang="ja-JP" dirty="0" smtClean="0"/>
                  <a:t> </a:t>
                </a:r>
                <a:r>
                  <a:rPr lang="ja-JP" altLang="en-US" dirty="0" smtClean="0"/>
                  <a:t>より辺数≒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/>
                      </a:rPr>
                      <m:t>3</m:t>
                    </m:r>
                    <m:r>
                      <a:rPr lang="en-US" altLang="ja-JP" b="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US" altLang="ja-JP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altLang="ja-JP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US" altLang="ja-JP" b="0" i="1" smtClean="0">
                            <a:latin typeface="Cambria Math"/>
                            <a:ea typeface="Cambria Math"/>
                          </a:rPr>
                          <m:t>54</m:t>
                        </m:r>
                      </m:sup>
                    </m:sSup>
                  </m:oMath>
                </a14:m>
                <a:r>
                  <a:rPr lang="en-US" altLang="ja-JP" dirty="0" smtClean="0"/>
                  <a:t/>
                </a:r>
                <a:br>
                  <a:rPr lang="en-US" altLang="ja-JP" dirty="0" smtClean="0"/>
                </a:br>
                <a:r>
                  <a:rPr lang="ja-JP" altLang="en-US" dirty="0" smtClean="0"/>
                  <a:t>（そりゃ</a:t>
                </a:r>
                <a:r>
                  <a:rPr lang="en-US" altLang="ja-JP" dirty="0" smtClean="0"/>
                  <a:t>25</a:t>
                </a:r>
                <a:r>
                  <a:rPr lang="ja-JP" altLang="en-US" dirty="0" smtClean="0"/>
                  <a:t>万年かかる</a:t>
                </a:r>
                <a:r>
                  <a:rPr lang="ja-JP" altLang="en-US" dirty="0"/>
                  <a:t>わ</a:t>
                </a:r>
                <a:r>
                  <a:rPr lang="ja-JP" altLang="en-US" dirty="0" smtClean="0"/>
                  <a:t>）</a:t>
                </a:r>
                <a:endParaRPr lang="en-US" altLang="ja-JP" dirty="0" smtClean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 t="-25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直線コネクタ 3"/>
          <p:cNvCxnSpPr/>
          <p:nvPr/>
        </p:nvCxnSpPr>
        <p:spPr>
          <a:xfrm>
            <a:off x="1259632" y="3783681"/>
            <a:ext cx="504056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/>
          <p:cNvCxnSpPr/>
          <p:nvPr/>
        </p:nvCxnSpPr>
        <p:spPr>
          <a:xfrm>
            <a:off x="1151620" y="3899384"/>
            <a:ext cx="0" cy="504056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/>
          <p:cNvCxnSpPr/>
          <p:nvPr/>
        </p:nvCxnSpPr>
        <p:spPr>
          <a:xfrm>
            <a:off x="1871700" y="3883282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円/楕円 7"/>
          <p:cNvSpPr/>
          <p:nvPr/>
        </p:nvSpPr>
        <p:spPr>
          <a:xfrm>
            <a:off x="1043608" y="3683360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>
            <a:off x="1763688" y="368336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" name="直線コネクタ 11"/>
          <p:cNvCxnSpPr/>
          <p:nvPr/>
        </p:nvCxnSpPr>
        <p:spPr>
          <a:xfrm>
            <a:off x="1259632" y="4460066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円/楕円 12"/>
          <p:cNvSpPr/>
          <p:nvPr/>
        </p:nvSpPr>
        <p:spPr>
          <a:xfrm>
            <a:off x="1043608" y="4359745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/>
          <p:cNvSpPr/>
          <p:nvPr/>
        </p:nvSpPr>
        <p:spPr>
          <a:xfrm>
            <a:off x="1763688" y="4359745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259632" y="3445127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 smtClean="0"/>
              <a:t>e1</a:t>
            </a:r>
            <a:endParaRPr kumimoji="1" lang="ja-JP" altLang="en-US" sz="16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47564" y="3966033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 smtClean="0"/>
              <a:t>e2</a:t>
            </a:r>
            <a:endParaRPr kumimoji="1" lang="ja-JP" altLang="en-US" sz="16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259632" y="4480988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 smtClean="0"/>
              <a:t>e4</a:t>
            </a:r>
            <a:endParaRPr kumimoji="1" lang="ja-JP" altLang="en-US" sz="16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979712" y="3982135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 smtClean="0"/>
              <a:t>e3</a:t>
            </a:r>
            <a:endParaRPr kumimoji="1" lang="ja-JP" altLang="en-US" sz="1600" dirty="0"/>
          </a:p>
        </p:txBody>
      </p:sp>
      <p:cxnSp>
        <p:nvCxnSpPr>
          <p:cNvPr id="37" name="直線コネクタ 36"/>
          <p:cNvCxnSpPr>
            <a:stCxn id="28" idx="0"/>
          </p:cNvCxnSpPr>
          <p:nvPr/>
        </p:nvCxnSpPr>
        <p:spPr>
          <a:xfrm flipV="1">
            <a:off x="2735796" y="4797152"/>
            <a:ext cx="25202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 flipH="1" flipV="1">
            <a:off x="3203848" y="4797152"/>
            <a:ext cx="25202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/>
        </p:nvCxnSpPr>
        <p:spPr>
          <a:xfrm flipV="1">
            <a:off x="4175956" y="4797152"/>
            <a:ext cx="25202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 flipH="1" flipV="1">
            <a:off x="4644008" y="4797152"/>
            <a:ext cx="25202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/>
          <p:cNvCxnSpPr>
            <a:stCxn id="24" idx="0"/>
          </p:cNvCxnSpPr>
          <p:nvPr/>
        </p:nvCxnSpPr>
        <p:spPr>
          <a:xfrm flipV="1">
            <a:off x="3095836" y="4077072"/>
            <a:ext cx="61206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/>
          <p:cNvCxnSpPr>
            <a:stCxn id="42" idx="0"/>
          </p:cNvCxnSpPr>
          <p:nvPr/>
        </p:nvCxnSpPr>
        <p:spPr>
          <a:xfrm flipH="1" flipV="1">
            <a:off x="3923928" y="4077072"/>
            <a:ext cx="61206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角丸四角形 23"/>
          <p:cNvSpPr/>
          <p:nvPr/>
        </p:nvSpPr>
        <p:spPr>
          <a:xfrm>
            <a:off x="2843808" y="443711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e3</a:t>
            </a:r>
            <a:endParaRPr kumimoji="1" lang="ja-JP" altLang="en-US" dirty="0"/>
          </a:p>
        </p:txBody>
      </p:sp>
      <p:sp>
        <p:nvSpPr>
          <p:cNvPr id="42" name="角丸四角形 41"/>
          <p:cNvSpPr/>
          <p:nvPr/>
        </p:nvSpPr>
        <p:spPr>
          <a:xfrm>
            <a:off x="4283968" y="443711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e3</a:t>
            </a:r>
            <a:endParaRPr kumimoji="1" lang="ja-JP" altLang="en-US" dirty="0"/>
          </a:p>
        </p:txBody>
      </p:sp>
      <p:cxnSp>
        <p:nvCxnSpPr>
          <p:cNvPr id="49" name="直線コネクタ 48"/>
          <p:cNvCxnSpPr/>
          <p:nvPr/>
        </p:nvCxnSpPr>
        <p:spPr>
          <a:xfrm flipV="1">
            <a:off x="5616116" y="4797152"/>
            <a:ext cx="25202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/>
          <p:cNvCxnSpPr/>
          <p:nvPr/>
        </p:nvCxnSpPr>
        <p:spPr>
          <a:xfrm flipH="1" flipV="1">
            <a:off x="6084168" y="4797152"/>
            <a:ext cx="25202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/>
          <p:cNvCxnSpPr/>
          <p:nvPr/>
        </p:nvCxnSpPr>
        <p:spPr>
          <a:xfrm flipV="1">
            <a:off x="7056276" y="4797152"/>
            <a:ext cx="25202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/>
          <p:cNvCxnSpPr/>
          <p:nvPr/>
        </p:nvCxnSpPr>
        <p:spPr>
          <a:xfrm flipH="1" flipV="1">
            <a:off x="7524328" y="4797152"/>
            <a:ext cx="25202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/>
          <p:cNvCxnSpPr>
            <a:stCxn id="60" idx="0"/>
          </p:cNvCxnSpPr>
          <p:nvPr/>
        </p:nvCxnSpPr>
        <p:spPr>
          <a:xfrm flipV="1">
            <a:off x="5976156" y="4077072"/>
            <a:ext cx="61206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/>
          <p:cNvCxnSpPr>
            <a:stCxn id="61" idx="0"/>
          </p:cNvCxnSpPr>
          <p:nvPr/>
        </p:nvCxnSpPr>
        <p:spPr>
          <a:xfrm flipH="1" flipV="1">
            <a:off x="6804248" y="4077072"/>
            <a:ext cx="61206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角丸四角形 59"/>
          <p:cNvSpPr/>
          <p:nvPr/>
        </p:nvSpPr>
        <p:spPr>
          <a:xfrm>
            <a:off x="5724128" y="443711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e3</a:t>
            </a:r>
            <a:endParaRPr kumimoji="1" lang="ja-JP" altLang="en-US" dirty="0"/>
          </a:p>
        </p:txBody>
      </p:sp>
      <p:sp>
        <p:nvSpPr>
          <p:cNvPr id="61" name="角丸四角形 60"/>
          <p:cNvSpPr/>
          <p:nvPr/>
        </p:nvSpPr>
        <p:spPr>
          <a:xfrm>
            <a:off x="7164288" y="443711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e3</a:t>
            </a:r>
            <a:endParaRPr kumimoji="1" lang="ja-JP" altLang="en-US" dirty="0"/>
          </a:p>
        </p:txBody>
      </p:sp>
      <p:cxnSp>
        <p:nvCxnSpPr>
          <p:cNvPr id="63" name="直線コネクタ 62"/>
          <p:cNvCxnSpPr>
            <a:stCxn id="20" idx="0"/>
          </p:cNvCxnSpPr>
          <p:nvPr/>
        </p:nvCxnSpPr>
        <p:spPr>
          <a:xfrm flipV="1">
            <a:off x="3815916" y="3346197"/>
            <a:ext cx="1332148" cy="37083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/>
          <p:cNvCxnSpPr>
            <a:stCxn id="59" idx="0"/>
          </p:cNvCxnSpPr>
          <p:nvPr/>
        </p:nvCxnSpPr>
        <p:spPr>
          <a:xfrm flipH="1" flipV="1">
            <a:off x="5364088" y="3346197"/>
            <a:ext cx="1332148" cy="37083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角丸四角形 18"/>
          <p:cNvSpPr/>
          <p:nvPr/>
        </p:nvSpPr>
        <p:spPr>
          <a:xfrm>
            <a:off x="5004048" y="299695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e1</a:t>
            </a:r>
            <a:endParaRPr kumimoji="1" lang="ja-JP" altLang="en-US" dirty="0"/>
          </a:p>
        </p:txBody>
      </p:sp>
      <p:sp>
        <p:nvSpPr>
          <p:cNvPr id="20" name="角丸四角形 19"/>
          <p:cNvSpPr/>
          <p:nvPr/>
        </p:nvSpPr>
        <p:spPr>
          <a:xfrm>
            <a:off x="3563888" y="371703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e2</a:t>
            </a:r>
            <a:endParaRPr kumimoji="1" lang="ja-JP" altLang="en-US" dirty="0"/>
          </a:p>
        </p:txBody>
      </p:sp>
      <p:sp>
        <p:nvSpPr>
          <p:cNvPr id="59" name="角丸四角形 58"/>
          <p:cNvSpPr/>
          <p:nvPr/>
        </p:nvSpPr>
        <p:spPr>
          <a:xfrm>
            <a:off x="6444208" y="371703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e2</a:t>
            </a:r>
            <a:endParaRPr kumimoji="1" lang="ja-JP" altLang="en-US" dirty="0"/>
          </a:p>
        </p:txBody>
      </p:sp>
      <p:cxnSp>
        <p:nvCxnSpPr>
          <p:cNvPr id="77" name="直線コネクタ 76"/>
          <p:cNvCxnSpPr>
            <a:stCxn id="73" idx="0"/>
          </p:cNvCxnSpPr>
          <p:nvPr/>
        </p:nvCxnSpPr>
        <p:spPr>
          <a:xfrm flipV="1">
            <a:off x="253777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/>
          <p:cNvCxnSpPr>
            <a:stCxn id="74" idx="0"/>
          </p:cNvCxnSpPr>
          <p:nvPr/>
        </p:nvCxnSpPr>
        <p:spPr>
          <a:xfrm flipH="1" flipV="1">
            <a:off x="284380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角丸四角形 27"/>
          <p:cNvSpPr/>
          <p:nvPr/>
        </p:nvSpPr>
        <p:spPr>
          <a:xfrm>
            <a:off x="248376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73" name="角丸四角形 72"/>
          <p:cNvSpPr/>
          <p:nvPr/>
        </p:nvSpPr>
        <p:spPr>
          <a:xfrm>
            <a:off x="241176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74" name="角丸四角形 73"/>
          <p:cNvSpPr/>
          <p:nvPr/>
        </p:nvSpPr>
        <p:spPr>
          <a:xfrm>
            <a:off x="280780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81" name="直線コネクタ 80"/>
          <p:cNvCxnSpPr>
            <a:stCxn id="84" idx="0"/>
          </p:cNvCxnSpPr>
          <p:nvPr/>
        </p:nvCxnSpPr>
        <p:spPr>
          <a:xfrm flipV="1">
            <a:off x="325785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コネクタ 81"/>
          <p:cNvCxnSpPr>
            <a:stCxn id="85" idx="0"/>
          </p:cNvCxnSpPr>
          <p:nvPr/>
        </p:nvCxnSpPr>
        <p:spPr>
          <a:xfrm flipH="1" flipV="1">
            <a:off x="356388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角丸四角形 82"/>
          <p:cNvSpPr/>
          <p:nvPr/>
        </p:nvSpPr>
        <p:spPr>
          <a:xfrm>
            <a:off x="320384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84" name="角丸四角形 83"/>
          <p:cNvSpPr/>
          <p:nvPr/>
        </p:nvSpPr>
        <p:spPr>
          <a:xfrm>
            <a:off x="313184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85" name="角丸四角形 84"/>
          <p:cNvSpPr/>
          <p:nvPr/>
        </p:nvSpPr>
        <p:spPr>
          <a:xfrm>
            <a:off x="352788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86" name="直線コネクタ 85"/>
          <p:cNvCxnSpPr>
            <a:stCxn id="89" idx="0"/>
          </p:cNvCxnSpPr>
          <p:nvPr/>
        </p:nvCxnSpPr>
        <p:spPr>
          <a:xfrm flipV="1">
            <a:off x="397793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コネクタ 86"/>
          <p:cNvCxnSpPr>
            <a:stCxn id="90" idx="0"/>
          </p:cNvCxnSpPr>
          <p:nvPr/>
        </p:nvCxnSpPr>
        <p:spPr>
          <a:xfrm flipH="1" flipV="1">
            <a:off x="428396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角丸四角形 87"/>
          <p:cNvSpPr/>
          <p:nvPr/>
        </p:nvSpPr>
        <p:spPr>
          <a:xfrm>
            <a:off x="392392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89" name="角丸四角形 88"/>
          <p:cNvSpPr/>
          <p:nvPr/>
        </p:nvSpPr>
        <p:spPr>
          <a:xfrm>
            <a:off x="385192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90" name="角丸四角形 89"/>
          <p:cNvSpPr/>
          <p:nvPr/>
        </p:nvSpPr>
        <p:spPr>
          <a:xfrm>
            <a:off x="4247964" y="5877272"/>
            <a:ext cx="252028" cy="36004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o</a:t>
            </a:r>
            <a:endParaRPr kumimoji="1" lang="ja-JP" altLang="en-US" dirty="0"/>
          </a:p>
        </p:txBody>
      </p:sp>
      <p:cxnSp>
        <p:nvCxnSpPr>
          <p:cNvPr id="91" name="直線コネクタ 90"/>
          <p:cNvCxnSpPr>
            <a:stCxn id="94" idx="0"/>
          </p:cNvCxnSpPr>
          <p:nvPr/>
        </p:nvCxnSpPr>
        <p:spPr>
          <a:xfrm flipV="1">
            <a:off x="469801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コネクタ 91"/>
          <p:cNvCxnSpPr>
            <a:stCxn id="95" idx="0"/>
          </p:cNvCxnSpPr>
          <p:nvPr/>
        </p:nvCxnSpPr>
        <p:spPr>
          <a:xfrm flipH="1" flipV="1">
            <a:off x="500404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角丸四角形 92"/>
          <p:cNvSpPr/>
          <p:nvPr/>
        </p:nvSpPr>
        <p:spPr>
          <a:xfrm>
            <a:off x="464400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94" name="角丸四角形 93"/>
          <p:cNvSpPr/>
          <p:nvPr/>
        </p:nvSpPr>
        <p:spPr>
          <a:xfrm>
            <a:off x="457200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95" name="角丸四角形 94"/>
          <p:cNvSpPr/>
          <p:nvPr/>
        </p:nvSpPr>
        <p:spPr>
          <a:xfrm>
            <a:off x="496804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96" name="直線コネクタ 95"/>
          <p:cNvCxnSpPr>
            <a:stCxn id="99" idx="0"/>
          </p:cNvCxnSpPr>
          <p:nvPr/>
        </p:nvCxnSpPr>
        <p:spPr>
          <a:xfrm flipV="1">
            <a:off x="541809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コネクタ 96"/>
          <p:cNvCxnSpPr>
            <a:stCxn id="100" idx="0"/>
          </p:cNvCxnSpPr>
          <p:nvPr/>
        </p:nvCxnSpPr>
        <p:spPr>
          <a:xfrm flipH="1" flipV="1">
            <a:off x="572412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角丸四角形 97"/>
          <p:cNvSpPr/>
          <p:nvPr/>
        </p:nvSpPr>
        <p:spPr>
          <a:xfrm>
            <a:off x="536408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99" name="角丸四角形 98"/>
          <p:cNvSpPr/>
          <p:nvPr/>
        </p:nvSpPr>
        <p:spPr>
          <a:xfrm>
            <a:off x="529208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100" name="角丸四角形 99"/>
          <p:cNvSpPr/>
          <p:nvPr/>
        </p:nvSpPr>
        <p:spPr>
          <a:xfrm>
            <a:off x="568812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101" name="直線コネクタ 100"/>
          <p:cNvCxnSpPr>
            <a:stCxn id="104" idx="0"/>
          </p:cNvCxnSpPr>
          <p:nvPr/>
        </p:nvCxnSpPr>
        <p:spPr>
          <a:xfrm flipV="1">
            <a:off x="613817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線コネクタ 101"/>
          <p:cNvCxnSpPr>
            <a:stCxn id="105" idx="0"/>
          </p:cNvCxnSpPr>
          <p:nvPr/>
        </p:nvCxnSpPr>
        <p:spPr>
          <a:xfrm flipH="1" flipV="1">
            <a:off x="644420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角丸四角形 102"/>
          <p:cNvSpPr/>
          <p:nvPr/>
        </p:nvSpPr>
        <p:spPr>
          <a:xfrm>
            <a:off x="608416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104" name="角丸四角形 103"/>
          <p:cNvSpPr/>
          <p:nvPr/>
        </p:nvSpPr>
        <p:spPr>
          <a:xfrm>
            <a:off x="6012160" y="5877272"/>
            <a:ext cx="252028" cy="36004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o</a:t>
            </a:r>
            <a:endParaRPr kumimoji="1" lang="ja-JP" altLang="en-US" dirty="0"/>
          </a:p>
        </p:txBody>
      </p:sp>
      <p:sp>
        <p:nvSpPr>
          <p:cNvPr id="105" name="角丸四角形 104"/>
          <p:cNvSpPr/>
          <p:nvPr/>
        </p:nvSpPr>
        <p:spPr>
          <a:xfrm>
            <a:off x="640820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106" name="直線コネクタ 105"/>
          <p:cNvCxnSpPr>
            <a:stCxn id="109" idx="0"/>
          </p:cNvCxnSpPr>
          <p:nvPr/>
        </p:nvCxnSpPr>
        <p:spPr>
          <a:xfrm flipV="1">
            <a:off x="685825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線コネクタ 106"/>
          <p:cNvCxnSpPr>
            <a:stCxn id="110" idx="0"/>
          </p:cNvCxnSpPr>
          <p:nvPr/>
        </p:nvCxnSpPr>
        <p:spPr>
          <a:xfrm flipH="1" flipV="1">
            <a:off x="716428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角丸四角形 107"/>
          <p:cNvSpPr/>
          <p:nvPr/>
        </p:nvSpPr>
        <p:spPr>
          <a:xfrm>
            <a:off x="680424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109" name="角丸四角形 108"/>
          <p:cNvSpPr/>
          <p:nvPr/>
        </p:nvSpPr>
        <p:spPr>
          <a:xfrm>
            <a:off x="673224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110" name="角丸四角形 109"/>
          <p:cNvSpPr/>
          <p:nvPr/>
        </p:nvSpPr>
        <p:spPr>
          <a:xfrm>
            <a:off x="712828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111" name="直線コネクタ 110"/>
          <p:cNvCxnSpPr>
            <a:stCxn id="114" idx="0"/>
          </p:cNvCxnSpPr>
          <p:nvPr/>
        </p:nvCxnSpPr>
        <p:spPr>
          <a:xfrm flipV="1">
            <a:off x="757833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線コネクタ 111"/>
          <p:cNvCxnSpPr>
            <a:stCxn id="115" idx="0"/>
          </p:cNvCxnSpPr>
          <p:nvPr/>
        </p:nvCxnSpPr>
        <p:spPr>
          <a:xfrm flipH="1" flipV="1">
            <a:off x="788436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角丸四角形 112"/>
          <p:cNvSpPr/>
          <p:nvPr/>
        </p:nvSpPr>
        <p:spPr>
          <a:xfrm>
            <a:off x="752432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114" name="角丸四角形 113"/>
          <p:cNvSpPr/>
          <p:nvPr/>
        </p:nvSpPr>
        <p:spPr>
          <a:xfrm>
            <a:off x="745232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115" name="角丸四角形 114"/>
          <p:cNvSpPr/>
          <p:nvPr/>
        </p:nvSpPr>
        <p:spPr>
          <a:xfrm>
            <a:off x="784836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634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ZDD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BDD</a:t>
            </a:r>
            <a:r>
              <a:rPr lang="ja-JP" altLang="en-US" dirty="0" err="1" smtClean="0"/>
              <a:t>を簡</a:t>
            </a:r>
            <a:r>
              <a:rPr lang="ja-JP" altLang="en-US" dirty="0" smtClean="0"/>
              <a:t>約して</a:t>
            </a:r>
            <a:r>
              <a:rPr lang="en-US" altLang="ja-JP" dirty="0" smtClean="0"/>
              <a:t>DAG(Directed Acyclic Graph)</a:t>
            </a:r>
            <a:r>
              <a:rPr lang="ja-JP" altLang="en-US" dirty="0" smtClean="0"/>
              <a:t>にする</a:t>
            </a:r>
            <a:endParaRPr lang="en-US" altLang="ja-JP" dirty="0" smtClean="0"/>
          </a:p>
        </p:txBody>
      </p:sp>
      <p:cxnSp>
        <p:nvCxnSpPr>
          <p:cNvPr id="37" name="直線コネクタ 36"/>
          <p:cNvCxnSpPr>
            <a:stCxn id="28" idx="0"/>
          </p:cNvCxnSpPr>
          <p:nvPr/>
        </p:nvCxnSpPr>
        <p:spPr>
          <a:xfrm flipV="1">
            <a:off x="575556" y="4797152"/>
            <a:ext cx="25202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 flipH="1" flipV="1">
            <a:off x="1043608" y="4797152"/>
            <a:ext cx="25202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/>
        </p:nvCxnSpPr>
        <p:spPr>
          <a:xfrm flipV="1">
            <a:off x="2015716" y="4797152"/>
            <a:ext cx="25202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 flipH="1" flipV="1">
            <a:off x="2483768" y="4797152"/>
            <a:ext cx="25202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/>
          <p:cNvCxnSpPr>
            <a:stCxn id="24" idx="0"/>
          </p:cNvCxnSpPr>
          <p:nvPr/>
        </p:nvCxnSpPr>
        <p:spPr>
          <a:xfrm flipV="1">
            <a:off x="935596" y="4077072"/>
            <a:ext cx="61206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/>
          <p:cNvCxnSpPr>
            <a:stCxn id="42" idx="0"/>
          </p:cNvCxnSpPr>
          <p:nvPr/>
        </p:nvCxnSpPr>
        <p:spPr>
          <a:xfrm flipH="1" flipV="1">
            <a:off x="1763688" y="4077072"/>
            <a:ext cx="61206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角丸四角形 23"/>
          <p:cNvSpPr/>
          <p:nvPr/>
        </p:nvSpPr>
        <p:spPr>
          <a:xfrm>
            <a:off x="683568" y="443711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e3</a:t>
            </a:r>
            <a:endParaRPr kumimoji="1" lang="ja-JP" altLang="en-US" dirty="0"/>
          </a:p>
        </p:txBody>
      </p:sp>
      <p:sp>
        <p:nvSpPr>
          <p:cNvPr id="42" name="角丸四角形 41"/>
          <p:cNvSpPr/>
          <p:nvPr/>
        </p:nvSpPr>
        <p:spPr>
          <a:xfrm>
            <a:off x="2123728" y="443711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e3</a:t>
            </a:r>
            <a:endParaRPr kumimoji="1" lang="ja-JP" altLang="en-US" dirty="0"/>
          </a:p>
        </p:txBody>
      </p:sp>
      <p:cxnSp>
        <p:nvCxnSpPr>
          <p:cNvPr id="49" name="直線コネクタ 48"/>
          <p:cNvCxnSpPr/>
          <p:nvPr/>
        </p:nvCxnSpPr>
        <p:spPr>
          <a:xfrm flipV="1">
            <a:off x="3455876" y="4797152"/>
            <a:ext cx="25202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/>
          <p:cNvCxnSpPr/>
          <p:nvPr/>
        </p:nvCxnSpPr>
        <p:spPr>
          <a:xfrm flipH="1" flipV="1">
            <a:off x="3923928" y="4797152"/>
            <a:ext cx="25202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/>
          <p:cNvCxnSpPr/>
          <p:nvPr/>
        </p:nvCxnSpPr>
        <p:spPr>
          <a:xfrm flipV="1">
            <a:off x="4896036" y="4797152"/>
            <a:ext cx="25202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/>
          <p:cNvCxnSpPr/>
          <p:nvPr/>
        </p:nvCxnSpPr>
        <p:spPr>
          <a:xfrm flipH="1" flipV="1">
            <a:off x="5364088" y="4797152"/>
            <a:ext cx="25202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/>
          <p:cNvCxnSpPr>
            <a:stCxn id="60" idx="0"/>
          </p:cNvCxnSpPr>
          <p:nvPr/>
        </p:nvCxnSpPr>
        <p:spPr>
          <a:xfrm flipV="1">
            <a:off x="3815916" y="4077072"/>
            <a:ext cx="61206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/>
          <p:cNvCxnSpPr>
            <a:stCxn id="61" idx="0"/>
          </p:cNvCxnSpPr>
          <p:nvPr/>
        </p:nvCxnSpPr>
        <p:spPr>
          <a:xfrm flipH="1" flipV="1">
            <a:off x="4644008" y="4077072"/>
            <a:ext cx="61206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角丸四角形 59"/>
          <p:cNvSpPr/>
          <p:nvPr/>
        </p:nvSpPr>
        <p:spPr>
          <a:xfrm>
            <a:off x="3563888" y="443711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e3</a:t>
            </a:r>
            <a:endParaRPr kumimoji="1" lang="ja-JP" altLang="en-US" dirty="0"/>
          </a:p>
        </p:txBody>
      </p:sp>
      <p:sp>
        <p:nvSpPr>
          <p:cNvPr id="61" name="角丸四角形 60"/>
          <p:cNvSpPr/>
          <p:nvPr/>
        </p:nvSpPr>
        <p:spPr>
          <a:xfrm>
            <a:off x="5004048" y="443711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e3</a:t>
            </a:r>
            <a:endParaRPr kumimoji="1" lang="ja-JP" altLang="en-US" dirty="0"/>
          </a:p>
        </p:txBody>
      </p:sp>
      <p:cxnSp>
        <p:nvCxnSpPr>
          <p:cNvPr id="63" name="直線コネクタ 62"/>
          <p:cNvCxnSpPr>
            <a:stCxn id="20" idx="0"/>
          </p:cNvCxnSpPr>
          <p:nvPr/>
        </p:nvCxnSpPr>
        <p:spPr>
          <a:xfrm flipV="1">
            <a:off x="1655676" y="3346197"/>
            <a:ext cx="1332148" cy="37083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/>
          <p:cNvCxnSpPr>
            <a:stCxn id="59" idx="0"/>
          </p:cNvCxnSpPr>
          <p:nvPr/>
        </p:nvCxnSpPr>
        <p:spPr>
          <a:xfrm flipH="1" flipV="1">
            <a:off x="3203848" y="3346197"/>
            <a:ext cx="1332148" cy="37083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角丸四角形 18"/>
          <p:cNvSpPr/>
          <p:nvPr/>
        </p:nvSpPr>
        <p:spPr>
          <a:xfrm>
            <a:off x="2843808" y="299695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e1</a:t>
            </a:r>
            <a:endParaRPr kumimoji="1" lang="ja-JP" altLang="en-US" dirty="0"/>
          </a:p>
        </p:txBody>
      </p:sp>
      <p:sp>
        <p:nvSpPr>
          <p:cNvPr id="20" name="角丸四角形 19"/>
          <p:cNvSpPr/>
          <p:nvPr/>
        </p:nvSpPr>
        <p:spPr>
          <a:xfrm>
            <a:off x="1403648" y="371703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e2</a:t>
            </a:r>
            <a:endParaRPr kumimoji="1" lang="ja-JP" altLang="en-US" dirty="0"/>
          </a:p>
        </p:txBody>
      </p:sp>
      <p:sp>
        <p:nvSpPr>
          <p:cNvPr id="59" name="角丸四角形 58"/>
          <p:cNvSpPr/>
          <p:nvPr/>
        </p:nvSpPr>
        <p:spPr>
          <a:xfrm>
            <a:off x="4283968" y="371703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e2</a:t>
            </a:r>
            <a:endParaRPr kumimoji="1" lang="ja-JP" altLang="en-US" dirty="0"/>
          </a:p>
        </p:txBody>
      </p:sp>
      <p:cxnSp>
        <p:nvCxnSpPr>
          <p:cNvPr id="77" name="直線コネクタ 76"/>
          <p:cNvCxnSpPr>
            <a:stCxn id="73" idx="0"/>
          </p:cNvCxnSpPr>
          <p:nvPr/>
        </p:nvCxnSpPr>
        <p:spPr>
          <a:xfrm flipV="1">
            <a:off x="37753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/>
          <p:cNvCxnSpPr>
            <a:stCxn id="74" idx="0"/>
          </p:cNvCxnSpPr>
          <p:nvPr/>
        </p:nvCxnSpPr>
        <p:spPr>
          <a:xfrm flipH="1" flipV="1">
            <a:off x="68356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角丸四角形 27"/>
          <p:cNvSpPr/>
          <p:nvPr/>
        </p:nvSpPr>
        <p:spPr>
          <a:xfrm>
            <a:off x="32352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73" name="角丸四角形 72"/>
          <p:cNvSpPr/>
          <p:nvPr/>
        </p:nvSpPr>
        <p:spPr>
          <a:xfrm>
            <a:off x="25152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74" name="角丸四角形 73"/>
          <p:cNvSpPr/>
          <p:nvPr/>
        </p:nvSpPr>
        <p:spPr>
          <a:xfrm>
            <a:off x="64756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81" name="直線コネクタ 80"/>
          <p:cNvCxnSpPr>
            <a:stCxn id="84" idx="0"/>
          </p:cNvCxnSpPr>
          <p:nvPr/>
        </p:nvCxnSpPr>
        <p:spPr>
          <a:xfrm flipV="1">
            <a:off x="109761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コネクタ 81"/>
          <p:cNvCxnSpPr>
            <a:stCxn id="85" idx="0"/>
          </p:cNvCxnSpPr>
          <p:nvPr/>
        </p:nvCxnSpPr>
        <p:spPr>
          <a:xfrm flipH="1" flipV="1">
            <a:off x="140364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角丸四角形 82"/>
          <p:cNvSpPr/>
          <p:nvPr/>
        </p:nvSpPr>
        <p:spPr>
          <a:xfrm>
            <a:off x="104360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84" name="角丸四角形 83"/>
          <p:cNvSpPr/>
          <p:nvPr/>
        </p:nvSpPr>
        <p:spPr>
          <a:xfrm>
            <a:off x="97160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85" name="角丸四角形 84"/>
          <p:cNvSpPr/>
          <p:nvPr/>
        </p:nvSpPr>
        <p:spPr>
          <a:xfrm>
            <a:off x="136764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86" name="直線コネクタ 85"/>
          <p:cNvCxnSpPr>
            <a:stCxn id="89" idx="0"/>
          </p:cNvCxnSpPr>
          <p:nvPr/>
        </p:nvCxnSpPr>
        <p:spPr>
          <a:xfrm flipV="1">
            <a:off x="181769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コネクタ 86"/>
          <p:cNvCxnSpPr>
            <a:stCxn id="90" idx="0"/>
          </p:cNvCxnSpPr>
          <p:nvPr/>
        </p:nvCxnSpPr>
        <p:spPr>
          <a:xfrm flipH="1" flipV="1">
            <a:off x="212372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角丸四角形 87"/>
          <p:cNvSpPr/>
          <p:nvPr/>
        </p:nvSpPr>
        <p:spPr>
          <a:xfrm>
            <a:off x="176368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89" name="角丸四角形 88"/>
          <p:cNvSpPr/>
          <p:nvPr/>
        </p:nvSpPr>
        <p:spPr>
          <a:xfrm>
            <a:off x="169168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90" name="角丸四角形 89"/>
          <p:cNvSpPr/>
          <p:nvPr/>
        </p:nvSpPr>
        <p:spPr>
          <a:xfrm>
            <a:off x="2087724" y="5877272"/>
            <a:ext cx="252028" cy="36004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o</a:t>
            </a:r>
            <a:endParaRPr kumimoji="1" lang="ja-JP" altLang="en-US" dirty="0"/>
          </a:p>
        </p:txBody>
      </p:sp>
      <p:cxnSp>
        <p:nvCxnSpPr>
          <p:cNvPr id="91" name="直線コネクタ 90"/>
          <p:cNvCxnSpPr>
            <a:stCxn id="94" idx="0"/>
          </p:cNvCxnSpPr>
          <p:nvPr/>
        </p:nvCxnSpPr>
        <p:spPr>
          <a:xfrm flipV="1">
            <a:off x="253777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コネクタ 91"/>
          <p:cNvCxnSpPr>
            <a:stCxn id="95" idx="0"/>
          </p:cNvCxnSpPr>
          <p:nvPr/>
        </p:nvCxnSpPr>
        <p:spPr>
          <a:xfrm flipH="1" flipV="1">
            <a:off x="284380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角丸四角形 92"/>
          <p:cNvSpPr/>
          <p:nvPr/>
        </p:nvSpPr>
        <p:spPr>
          <a:xfrm>
            <a:off x="248376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94" name="角丸四角形 93"/>
          <p:cNvSpPr/>
          <p:nvPr/>
        </p:nvSpPr>
        <p:spPr>
          <a:xfrm>
            <a:off x="241176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95" name="角丸四角形 94"/>
          <p:cNvSpPr/>
          <p:nvPr/>
        </p:nvSpPr>
        <p:spPr>
          <a:xfrm>
            <a:off x="280780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96" name="直線コネクタ 95"/>
          <p:cNvCxnSpPr>
            <a:stCxn id="99" idx="0"/>
          </p:cNvCxnSpPr>
          <p:nvPr/>
        </p:nvCxnSpPr>
        <p:spPr>
          <a:xfrm flipV="1">
            <a:off x="325785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コネクタ 96"/>
          <p:cNvCxnSpPr>
            <a:stCxn id="100" idx="0"/>
          </p:cNvCxnSpPr>
          <p:nvPr/>
        </p:nvCxnSpPr>
        <p:spPr>
          <a:xfrm flipH="1" flipV="1">
            <a:off x="356388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角丸四角形 97"/>
          <p:cNvSpPr/>
          <p:nvPr/>
        </p:nvSpPr>
        <p:spPr>
          <a:xfrm>
            <a:off x="320384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99" name="角丸四角形 98"/>
          <p:cNvSpPr/>
          <p:nvPr/>
        </p:nvSpPr>
        <p:spPr>
          <a:xfrm>
            <a:off x="313184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100" name="角丸四角形 99"/>
          <p:cNvSpPr/>
          <p:nvPr/>
        </p:nvSpPr>
        <p:spPr>
          <a:xfrm>
            <a:off x="352788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101" name="直線コネクタ 100"/>
          <p:cNvCxnSpPr>
            <a:stCxn id="104" idx="0"/>
          </p:cNvCxnSpPr>
          <p:nvPr/>
        </p:nvCxnSpPr>
        <p:spPr>
          <a:xfrm flipV="1">
            <a:off x="397793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線コネクタ 101"/>
          <p:cNvCxnSpPr>
            <a:stCxn id="105" idx="0"/>
          </p:cNvCxnSpPr>
          <p:nvPr/>
        </p:nvCxnSpPr>
        <p:spPr>
          <a:xfrm flipH="1" flipV="1">
            <a:off x="428396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角丸四角形 102"/>
          <p:cNvSpPr/>
          <p:nvPr/>
        </p:nvSpPr>
        <p:spPr>
          <a:xfrm>
            <a:off x="392392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104" name="角丸四角形 103"/>
          <p:cNvSpPr/>
          <p:nvPr/>
        </p:nvSpPr>
        <p:spPr>
          <a:xfrm>
            <a:off x="3851920" y="5877272"/>
            <a:ext cx="252028" cy="36004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o</a:t>
            </a:r>
            <a:endParaRPr kumimoji="1" lang="ja-JP" altLang="en-US" dirty="0"/>
          </a:p>
        </p:txBody>
      </p:sp>
      <p:sp>
        <p:nvSpPr>
          <p:cNvPr id="105" name="角丸四角形 104"/>
          <p:cNvSpPr/>
          <p:nvPr/>
        </p:nvSpPr>
        <p:spPr>
          <a:xfrm>
            <a:off x="424796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106" name="直線コネクタ 105"/>
          <p:cNvCxnSpPr>
            <a:stCxn id="109" idx="0"/>
          </p:cNvCxnSpPr>
          <p:nvPr/>
        </p:nvCxnSpPr>
        <p:spPr>
          <a:xfrm flipV="1">
            <a:off x="469801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線コネクタ 106"/>
          <p:cNvCxnSpPr>
            <a:stCxn id="110" idx="0"/>
          </p:cNvCxnSpPr>
          <p:nvPr/>
        </p:nvCxnSpPr>
        <p:spPr>
          <a:xfrm flipH="1" flipV="1">
            <a:off x="500404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角丸四角形 107"/>
          <p:cNvSpPr/>
          <p:nvPr/>
        </p:nvSpPr>
        <p:spPr>
          <a:xfrm>
            <a:off x="464400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109" name="角丸四角形 108"/>
          <p:cNvSpPr/>
          <p:nvPr/>
        </p:nvSpPr>
        <p:spPr>
          <a:xfrm>
            <a:off x="457200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110" name="角丸四角形 109"/>
          <p:cNvSpPr/>
          <p:nvPr/>
        </p:nvSpPr>
        <p:spPr>
          <a:xfrm>
            <a:off x="496804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111" name="直線コネクタ 110"/>
          <p:cNvCxnSpPr>
            <a:stCxn id="114" idx="0"/>
          </p:cNvCxnSpPr>
          <p:nvPr/>
        </p:nvCxnSpPr>
        <p:spPr>
          <a:xfrm flipV="1">
            <a:off x="541809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線コネクタ 111"/>
          <p:cNvCxnSpPr>
            <a:stCxn id="115" idx="0"/>
          </p:cNvCxnSpPr>
          <p:nvPr/>
        </p:nvCxnSpPr>
        <p:spPr>
          <a:xfrm flipH="1" flipV="1">
            <a:off x="572412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角丸四角形 112"/>
          <p:cNvSpPr/>
          <p:nvPr/>
        </p:nvSpPr>
        <p:spPr>
          <a:xfrm>
            <a:off x="536408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114" name="角丸四角形 113"/>
          <p:cNvSpPr/>
          <p:nvPr/>
        </p:nvSpPr>
        <p:spPr>
          <a:xfrm>
            <a:off x="529208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115" name="角丸四角形 114"/>
          <p:cNvSpPr/>
          <p:nvPr/>
        </p:nvSpPr>
        <p:spPr>
          <a:xfrm>
            <a:off x="568812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10" name="直線コネクタ 9"/>
          <p:cNvCxnSpPr>
            <a:stCxn id="116" idx="0"/>
          </p:cNvCxnSpPr>
          <p:nvPr/>
        </p:nvCxnSpPr>
        <p:spPr>
          <a:xfrm flipV="1">
            <a:off x="6624228" y="3346197"/>
            <a:ext cx="1044116" cy="37083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>
            <a:stCxn id="117" idx="0"/>
          </p:cNvCxnSpPr>
          <p:nvPr/>
        </p:nvCxnSpPr>
        <p:spPr>
          <a:xfrm flipH="1" flipV="1">
            <a:off x="7884368" y="3346197"/>
            <a:ext cx="900100" cy="37083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/>
          <p:nvPr/>
        </p:nvCxnSpPr>
        <p:spPr>
          <a:xfrm>
            <a:off x="6516216" y="4077072"/>
            <a:ext cx="0" cy="18002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/>
          <p:cNvCxnSpPr>
            <a:stCxn id="116" idx="2"/>
            <a:endCxn id="120" idx="0"/>
          </p:cNvCxnSpPr>
          <p:nvPr/>
        </p:nvCxnSpPr>
        <p:spPr>
          <a:xfrm>
            <a:off x="6624228" y="4077072"/>
            <a:ext cx="504056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/>
        </p:nvCxnSpPr>
        <p:spPr>
          <a:xfrm flipH="1" flipV="1">
            <a:off x="7217586" y="4797152"/>
            <a:ext cx="81363" cy="108012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/>
          <p:cNvCxnSpPr>
            <a:stCxn id="122" idx="2"/>
            <a:endCxn id="124" idx="0"/>
          </p:cNvCxnSpPr>
          <p:nvPr/>
        </p:nvCxnSpPr>
        <p:spPr>
          <a:xfrm flipH="1">
            <a:off x="6876256" y="5514481"/>
            <a:ext cx="24931" cy="36279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/>
          <p:cNvCxnSpPr>
            <a:endCxn id="125" idx="0"/>
          </p:cNvCxnSpPr>
          <p:nvPr/>
        </p:nvCxnSpPr>
        <p:spPr>
          <a:xfrm>
            <a:off x="7038274" y="5514481"/>
            <a:ext cx="1386154" cy="357289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コネクタ 74"/>
          <p:cNvCxnSpPr/>
          <p:nvPr/>
        </p:nvCxnSpPr>
        <p:spPr>
          <a:xfrm flipV="1">
            <a:off x="7380312" y="4077072"/>
            <a:ext cx="1536070" cy="180020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直線コネクタ 127"/>
          <p:cNvCxnSpPr>
            <a:stCxn id="3" idx="3"/>
            <a:endCxn id="121" idx="0"/>
          </p:cNvCxnSpPr>
          <p:nvPr/>
        </p:nvCxnSpPr>
        <p:spPr>
          <a:xfrm flipH="1">
            <a:off x="7793321" y="4038600"/>
            <a:ext cx="893479" cy="39851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直線コネクタ 131"/>
          <p:cNvCxnSpPr/>
          <p:nvPr/>
        </p:nvCxnSpPr>
        <p:spPr>
          <a:xfrm flipH="1">
            <a:off x="7380312" y="4797152"/>
            <a:ext cx="288032" cy="10801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直線コネクタ 133"/>
          <p:cNvCxnSpPr>
            <a:stCxn id="123" idx="0"/>
          </p:cNvCxnSpPr>
          <p:nvPr/>
        </p:nvCxnSpPr>
        <p:spPr>
          <a:xfrm flipH="1" flipV="1">
            <a:off x="7884368" y="4797152"/>
            <a:ext cx="54006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線コネクタ 135"/>
          <p:cNvCxnSpPr/>
          <p:nvPr/>
        </p:nvCxnSpPr>
        <p:spPr>
          <a:xfrm>
            <a:off x="8550442" y="5517232"/>
            <a:ext cx="126014" cy="3545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直線コネクタ 139"/>
          <p:cNvCxnSpPr/>
          <p:nvPr/>
        </p:nvCxnSpPr>
        <p:spPr>
          <a:xfrm flipH="1">
            <a:off x="7380312" y="5517232"/>
            <a:ext cx="859748" cy="354538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角丸四角形 77"/>
          <p:cNvSpPr/>
          <p:nvPr/>
        </p:nvSpPr>
        <p:spPr>
          <a:xfrm>
            <a:off x="7524328" y="299695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e1</a:t>
            </a:r>
            <a:endParaRPr kumimoji="1" lang="ja-JP" altLang="en-US" dirty="0"/>
          </a:p>
        </p:txBody>
      </p:sp>
      <p:sp>
        <p:nvSpPr>
          <p:cNvPr id="116" name="角丸四角形 115"/>
          <p:cNvSpPr/>
          <p:nvPr/>
        </p:nvSpPr>
        <p:spPr>
          <a:xfrm>
            <a:off x="6372200" y="371703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e2</a:t>
            </a:r>
            <a:endParaRPr kumimoji="1" lang="ja-JP" altLang="en-US" dirty="0"/>
          </a:p>
        </p:txBody>
      </p:sp>
      <p:sp>
        <p:nvSpPr>
          <p:cNvPr id="121" name="角丸四角形 120"/>
          <p:cNvSpPr/>
          <p:nvPr/>
        </p:nvSpPr>
        <p:spPr>
          <a:xfrm>
            <a:off x="7541293" y="443711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e3</a:t>
            </a:r>
            <a:endParaRPr kumimoji="1" lang="ja-JP" altLang="en-US" dirty="0"/>
          </a:p>
        </p:txBody>
      </p:sp>
      <p:sp>
        <p:nvSpPr>
          <p:cNvPr id="123" name="角丸四角形 122"/>
          <p:cNvSpPr/>
          <p:nvPr/>
        </p:nvSpPr>
        <p:spPr>
          <a:xfrm>
            <a:off x="8172400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124" name="角丸四角形 123"/>
          <p:cNvSpPr/>
          <p:nvPr/>
        </p:nvSpPr>
        <p:spPr>
          <a:xfrm>
            <a:off x="6228184" y="5877272"/>
            <a:ext cx="1296144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125" name="角丸四角形 124"/>
          <p:cNvSpPr/>
          <p:nvPr/>
        </p:nvSpPr>
        <p:spPr>
          <a:xfrm>
            <a:off x="7776356" y="5871770"/>
            <a:ext cx="1296144" cy="36004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o</a:t>
            </a:r>
            <a:endParaRPr kumimoji="1" lang="ja-JP" altLang="en-US" dirty="0"/>
          </a:p>
        </p:txBody>
      </p:sp>
      <p:sp>
        <p:nvSpPr>
          <p:cNvPr id="117" name="角丸四角形 116"/>
          <p:cNvSpPr/>
          <p:nvPr/>
        </p:nvSpPr>
        <p:spPr>
          <a:xfrm>
            <a:off x="8532440" y="371703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e2</a:t>
            </a:r>
            <a:endParaRPr kumimoji="1" lang="ja-JP" altLang="en-US" dirty="0"/>
          </a:p>
        </p:txBody>
      </p:sp>
      <p:cxnSp>
        <p:nvCxnSpPr>
          <p:cNvPr id="143" name="直線コネクタ 142"/>
          <p:cNvCxnSpPr>
            <a:endCxn id="122" idx="0"/>
          </p:cNvCxnSpPr>
          <p:nvPr/>
        </p:nvCxnSpPr>
        <p:spPr>
          <a:xfrm flipH="1">
            <a:off x="6901187" y="4797152"/>
            <a:ext cx="113548" cy="35728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角丸四角形 119"/>
          <p:cNvSpPr/>
          <p:nvPr/>
        </p:nvSpPr>
        <p:spPr>
          <a:xfrm>
            <a:off x="6876256" y="443711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e3</a:t>
            </a:r>
            <a:endParaRPr kumimoji="1" lang="ja-JP" altLang="en-US" dirty="0"/>
          </a:p>
        </p:txBody>
      </p:sp>
      <p:sp>
        <p:nvSpPr>
          <p:cNvPr id="122" name="角丸四角形 121"/>
          <p:cNvSpPr/>
          <p:nvPr/>
        </p:nvSpPr>
        <p:spPr>
          <a:xfrm>
            <a:off x="6649159" y="5154441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145" name="下カーブ矢印 144"/>
          <p:cNvSpPr/>
          <p:nvPr/>
        </p:nvSpPr>
        <p:spPr>
          <a:xfrm>
            <a:off x="5193069" y="2626117"/>
            <a:ext cx="1179131" cy="720080"/>
          </a:xfrm>
          <a:prstGeom prst="curved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26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ZDD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明らかに</a:t>
            </a:r>
            <a:r>
              <a:rPr lang="en-US" altLang="ja-JP" dirty="0" smtClean="0"/>
              <a:t>x</a:t>
            </a:r>
            <a:r>
              <a:rPr lang="ja-JP" altLang="en-US" dirty="0" smtClean="0"/>
              <a:t>にしか到達しない部分を省く</a:t>
            </a:r>
            <a:endParaRPr lang="en-US" altLang="ja-JP" dirty="0" smtClean="0"/>
          </a:p>
          <a:p>
            <a:r>
              <a:rPr lang="ja-JP" altLang="en-US" dirty="0"/>
              <a:t>子</a:t>
            </a:r>
            <a:r>
              <a:rPr lang="ja-JP" altLang="en-US" dirty="0" smtClean="0"/>
              <a:t>の部分木が一致するような部分を同一視する</a:t>
            </a:r>
            <a:endParaRPr lang="en-US" altLang="ja-JP" dirty="0" smtClean="0"/>
          </a:p>
          <a:p>
            <a:endParaRPr lang="en-US" altLang="ja-JP" dirty="0" smtClean="0"/>
          </a:p>
        </p:txBody>
      </p:sp>
      <p:cxnSp>
        <p:nvCxnSpPr>
          <p:cNvPr id="37" name="直線コネクタ 36"/>
          <p:cNvCxnSpPr>
            <a:stCxn id="28" idx="0"/>
          </p:cNvCxnSpPr>
          <p:nvPr/>
        </p:nvCxnSpPr>
        <p:spPr>
          <a:xfrm flipV="1">
            <a:off x="2015716" y="4797152"/>
            <a:ext cx="25202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 flipH="1" flipV="1">
            <a:off x="2483768" y="4797152"/>
            <a:ext cx="25202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/>
        </p:nvCxnSpPr>
        <p:spPr>
          <a:xfrm flipV="1">
            <a:off x="3455876" y="4797152"/>
            <a:ext cx="25202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 flipH="1" flipV="1">
            <a:off x="3923928" y="4797152"/>
            <a:ext cx="25202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/>
          <p:cNvCxnSpPr>
            <a:stCxn id="24" idx="0"/>
          </p:cNvCxnSpPr>
          <p:nvPr/>
        </p:nvCxnSpPr>
        <p:spPr>
          <a:xfrm flipV="1">
            <a:off x="2375756" y="4077072"/>
            <a:ext cx="61206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/>
          <p:cNvCxnSpPr>
            <a:stCxn id="42" idx="0"/>
          </p:cNvCxnSpPr>
          <p:nvPr/>
        </p:nvCxnSpPr>
        <p:spPr>
          <a:xfrm flipH="1" flipV="1">
            <a:off x="3203848" y="4077072"/>
            <a:ext cx="61206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角丸四角形 23"/>
          <p:cNvSpPr/>
          <p:nvPr/>
        </p:nvSpPr>
        <p:spPr>
          <a:xfrm>
            <a:off x="2123728" y="443711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e3</a:t>
            </a:r>
            <a:endParaRPr kumimoji="1" lang="ja-JP" altLang="en-US" dirty="0"/>
          </a:p>
        </p:txBody>
      </p:sp>
      <p:sp>
        <p:nvSpPr>
          <p:cNvPr id="42" name="角丸四角形 41"/>
          <p:cNvSpPr/>
          <p:nvPr/>
        </p:nvSpPr>
        <p:spPr>
          <a:xfrm>
            <a:off x="3563888" y="443711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e3</a:t>
            </a:r>
            <a:endParaRPr kumimoji="1" lang="ja-JP" altLang="en-US" dirty="0"/>
          </a:p>
        </p:txBody>
      </p:sp>
      <p:cxnSp>
        <p:nvCxnSpPr>
          <p:cNvPr id="49" name="直線コネクタ 48"/>
          <p:cNvCxnSpPr/>
          <p:nvPr/>
        </p:nvCxnSpPr>
        <p:spPr>
          <a:xfrm flipV="1">
            <a:off x="4896036" y="4797152"/>
            <a:ext cx="25202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/>
          <p:cNvCxnSpPr/>
          <p:nvPr/>
        </p:nvCxnSpPr>
        <p:spPr>
          <a:xfrm flipH="1" flipV="1">
            <a:off x="5364088" y="4797152"/>
            <a:ext cx="25202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/>
          <p:cNvCxnSpPr/>
          <p:nvPr/>
        </p:nvCxnSpPr>
        <p:spPr>
          <a:xfrm flipV="1">
            <a:off x="6336196" y="4797152"/>
            <a:ext cx="25202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/>
          <p:cNvCxnSpPr/>
          <p:nvPr/>
        </p:nvCxnSpPr>
        <p:spPr>
          <a:xfrm flipH="1" flipV="1">
            <a:off x="6804248" y="4797152"/>
            <a:ext cx="25202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/>
          <p:cNvCxnSpPr>
            <a:stCxn id="60" idx="0"/>
          </p:cNvCxnSpPr>
          <p:nvPr/>
        </p:nvCxnSpPr>
        <p:spPr>
          <a:xfrm flipV="1">
            <a:off x="5256076" y="4077072"/>
            <a:ext cx="61206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/>
          <p:cNvCxnSpPr>
            <a:stCxn id="61" idx="0"/>
          </p:cNvCxnSpPr>
          <p:nvPr/>
        </p:nvCxnSpPr>
        <p:spPr>
          <a:xfrm flipH="1" flipV="1">
            <a:off x="6084168" y="4077072"/>
            <a:ext cx="612068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角丸四角形 59"/>
          <p:cNvSpPr/>
          <p:nvPr/>
        </p:nvSpPr>
        <p:spPr>
          <a:xfrm>
            <a:off x="5004048" y="443711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e3</a:t>
            </a:r>
            <a:endParaRPr kumimoji="1" lang="ja-JP" altLang="en-US" dirty="0"/>
          </a:p>
        </p:txBody>
      </p:sp>
      <p:sp>
        <p:nvSpPr>
          <p:cNvPr id="61" name="角丸四角形 60"/>
          <p:cNvSpPr/>
          <p:nvPr/>
        </p:nvSpPr>
        <p:spPr>
          <a:xfrm>
            <a:off x="6444208" y="443711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e3</a:t>
            </a:r>
            <a:endParaRPr kumimoji="1" lang="ja-JP" altLang="en-US" dirty="0"/>
          </a:p>
        </p:txBody>
      </p:sp>
      <p:cxnSp>
        <p:nvCxnSpPr>
          <p:cNvPr id="63" name="直線コネクタ 62"/>
          <p:cNvCxnSpPr>
            <a:stCxn id="20" idx="0"/>
          </p:cNvCxnSpPr>
          <p:nvPr/>
        </p:nvCxnSpPr>
        <p:spPr>
          <a:xfrm flipV="1">
            <a:off x="3095836" y="3346197"/>
            <a:ext cx="1332148" cy="37083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/>
          <p:cNvCxnSpPr>
            <a:stCxn id="59" idx="0"/>
          </p:cNvCxnSpPr>
          <p:nvPr/>
        </p:nvCxnSpPr>
        <p:spPr>
          <a:xfrm flipH="1" flipV="1">
            <a:off x="4644008" y="3346197"/>
            <a:ext cx="1332148" cy="37083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角丸四角形 18"/>
          <p:cNvSpPr/>
          <p:nvPr/>
        </p:nvSpPr>
        <p:spPr>
          <a:xfrm>
            <a:off x="4283968" y="299695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e1</a:t>
            </a:r>
            <a:endParaRPr kumimoji="1" lang="ja-JP" altLang="en-US" dirty="0"/>
          </a:p>
        </p:txBody>
      </p:sp>
      <p:sp>
        <p:nvSpPr>
          <p:cNvPr id="20" name="角丸四角形 19"/>
          <p:cNvSpPr/>
          <p:nvPr/>
        </p:nvSpPr>
        <p:spPr>
          <a:xfrm>
            <a:off x="2843808" y="371703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e2</a:t>
            </a:r>
            <a:endParaRPr kumimoji="1" lang="ja-JP" altLang="en-US" dirty="0"/>
          </a:p>
        </p:txBody>
      </p:sp>
      <p:sp>
        <p:nvSpPr>
          <p:cNvPr id="59" name="角丸四角形 58"/>
          <p:cNvSpPr/>
          <p:nvPr/>
        </p:nvSpPr>
        <p:spPr>
          <a:xfrm>
            <a:off x="5724128" y="371703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e2</a:t>
            </a:r>
            <a:endParaRPr kumimoji="1" lang="ja-JP" altLang="en-US" dirty="0"/>
          </a:p>
        </p:txBody>
      </p:sp>
      <p:cxnSp>
        <p:nvCxnSpPr>
          <p:cNvPr id="77" name="直線コネクタ 76"/>
          <p:cNvCxnSpPr>
            <a:stCxn id="73" idx="0"/>
          </p:cNvCxnSpPr>
          <p:nvPr/>
        </p:nvCxnSpPr>
        <p:spPr>
          <a:xfrm flipV="1">
            <a:off x="181769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/>
          <p:cNvCxnSpPr>
            <a:stCxn id="74" idx="0"/>
          </p:cNvCxnSpPr>
          <p:nvPr/>
        </p:nvCxnSpPr>
        <p:spPr>
          <a:xfrm flipH="1" flipV="1">
            <a:off x="212372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角丸四角形 27"/>
          <p:cNvSpPr/>
          <p:nvPr/>
        </p:nvSpPr>
        <p:spPr>
          <a:xfrm>
            <a:off x="176368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73" name="角丸四角形 72"/>
          <p:cNvSpPr/>
          <p:nvPr/>
        </p:nvSpPr>
        <p:spPr>
          <a:xfrm>
            <a:off x="169168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74" name="角丸四角形 73"/>
          <p:cNvSpPr/>
          <p:nvPr/>
        </p:nvSpPr>
        <p:spPr>
          <a:xfrm>
            <a:off x="208772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81" name="直線コネクタ 80"/>
          <p:cNvCxnSpPr>
            <a:stCxn id="84" idx="0"/>
          </p:cNvCxnSpPr>
          <p:nvPr/>
        </p:nvCxnSpPr>
        <p:spPr>
          <a:xfrm flipV="1">
            <a:off x="253777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コネクタ 81"/>
          <p:cNvCxnSpPr>
            <a:stCxn id="85" idx="0"/>
          </p:cNvCxnSpPr>
          <p:nvPr/>
        </p:nvCxnSpPr>
        <p:spPr>
          <a:xfrm flipH="1" flipV="1">
            <a:off x="284380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角丸四角形 82"/>
          <p:cNvSpPr/>
          <p:nvPr/>
        </p:nvSpPr>
        <p:spPr>
          <a:xfrm>
            <a:off x="248376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84" name="角丸四角形 83"/>
          <p:cNvSpPr/>
          <p:nvPr/>
        </p:nvSpPr>
        <p:spPr>
          <a:xfrm>
            <a:off x="241176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85" name="角丸四角形 84"/>
          <p:cNvSpPr/>
          <p:nvPr/>
        </p:nvSpPr>
        <p:spPr>
          <a:xfrm>
            <a:off x="280780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86" name="直線コネクタ 85"/>
          <p:cNvCxnSpPr>
            <a:stCxn id="89" idx="0"/>
          </p:cNvCxnSpPr>
          <p:nvPr/>
        </p:nvCxnSpPr>
        <p:spPr>
          <a:xfrm flipV="1">
            <a:off x="325785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コネクタ 86"/>
          <p:cNvCxnSpPr>
            <a:stCxn id="90" idx="0"/>
          </p:cNvCxnSpPr>
          <p:nvPr/>
        </p:nvCxnSpPr>
        <p:spPr>
          <a:xfrm flipH="1" flipV="1">
            <a:off x="356388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角丸四角形 87"/>
          <p:cNvSpPr/>
          <p:nvPr/>
        </p:nvSpPr>
        <p:spPr>
          <a:xfrm>
            <a:off x="320384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89" name="角丸四角形 88"/>
          <p:cNvSpPr/>
          <p:nvPr/>
        </p:nvSpPr>
        <p:spPr>
          <a:xfrm>
            <a:off x="313184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90" name="角丸四角形 89"/>
          <p:cNvSpPr/>
          <p:nvPr/>
        </p:nvSpPr>
        <p:spPr>
          <a:xfrm>
            <a:off x="3527884" y="5877272"/>
            <a:ext cx="252028" cy="36004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o</a:t>
            </a:r>
            <a:endParaRPr kumimoji="1" lang="ja-JP" altLang="en-US" dirty="0"/>
          </a:p>
        </p:txBody>
      </p:sp>
      <p:cxnSp>
        <p:nvCxnSpPr>
          <p:cNvPr id="91" name="直線コネクタ 90"/>
          <p:cNvCxnSpPr>
            <a:stCxn id="94" idx="0"/>
          </p:cNvCxnSpPr>
          <p:nvPr/>
        </p:nvCxnSpPr>
        <p:spPr>
          <a:xfrm flipV="1">
            <a:off x="397793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コネクタ 91"/>
          <p:cNvCxnSpPr>
            <a:stCxn id="95" idx="0"/>
          </p:cNvCxnSpPr>
          <p:nvPr/>
        </p:nvCxnSpPr>
        <p:spPr>
          <a:xfrm flipH="1" flipV="1">
            <a:off x="428396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角丸四角形 92"/>
          <p:cNvSpPr/>
          <p:nvPr/>
        </p:nvSpPr>
        <p:spPr>
          <a:xfrm>
            <a:off x="392392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94" name="角丸四角形 93"/>
          <p:cNvSpPr/>
          <p:nvPr/>
        </p:nvSpPr>
        <p:spPr>
          <a:xfrm>
            <a:off x="385192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95" name="角丸四角形 94"/>
          <p:cNvSpPr/>
          <p:nvPr/>
        </p:nvSpPr>
        <p:spPr>
          <a:xfrm>
            <a:off x="424796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96" name="直線コネクタ 95"/>
          <p:cNvCxnSpPr>
            <a:stCxn id="99" idx="0"/>
          </p:cNvCxnSpPr>
          <p:nvPr/>
        </p:nvCxnSpPr>
        <p:spPr>
          <a:xfrm flipV="1">
            <a:off x="469801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コネクタ 96"/>
          <p:cNvCxnSpPr>
            <a:stCxn id="100" idx="0"/>
          </p:cNvCxnSpPr>
          <p:nvPr/>
        </p:nvCxnSpPr>
        <p:spPr>
          <a:xfrm flipH="1" flipV="1">
            <a:off x="500404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角丸四角形 97"/>
          <p:cNvSpPr/>
          <p:nvPr/>
        </p:nvSpPr>
        <p:spPr>
          <a:xfrm>
            <a:off x="464400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99" name="角丸四角形 98"/>
          <p:cNvSpPr/>
          <p:nvPr/>
        </p:nvSpPr>
        <p:spPr>
          <a:xfrm>
            <a:off x="457200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100" name="角丸四角形 99"/>
          <p:cNvSpPr/>
          <p:nvPr/>
        </p:nvSpPr>
        <p:spPr>
          <a:xfrm>
            <a:off x="496804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101" name="直線コネクタ 100"/>
          <p:cNvCxnSpPr>
            <a:stCxn id="104" idx="0"/>
          </p:cNvCxnSpPr>
          <p:nvPr/>
        </p:nvCxnSpPr>
        <p:spPr>
          <a:xfrm flipV="1">
            <a:off x="541809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線コネクタ 101"/>
          <p:cNvCxnSpPr>
            <a:stCxn id="105" idx="0"/>
          </p:cNvCxnSpPr>
          <p:nvPr/>
        </p:nvCxnSpPr>
        <p:spPr>
          <a:xfrm flipH="1" flipV="1">
            <a:off x="572412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角丸四角形 102"/>
          <p:cNvSpPr/>
          <p:nvPr/>
        </p:nvSpPr>
        <p:spPr>
          <a:xfrm>
            <a:off x="536408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104" name="角丸四角形 103"/>
          <p:cNvSpPr/>
          <p:nvPr/>
        </p:nvSpPr>
        <p:spPr>
          <a:xfrm>
            <a:off x="5292080" y="5877272"/>
            <a:ext cx="252028" cy="36004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o</a:t>
            </a:r>
            <a:endParaRPr kumimoji="1" lang="ja-JP" altLang="en-US" dirty="0"/>
          </a:p>
        </p:txBody>
      </p:sp>
      <p:sp>
        <p:nvSpPr>
          <p:cNvPr id="105" name="角丸四角形 104"/>
          <p:cNvSpPr/>
          <p:nvPr/>
        </p:nvSpPr>
        <p:spPr>
          <a:xfrm>
            <a:off x="568812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106" name="直線コネクタ 105"/>
          <p:cNvCxnSpPr>
            <a:stCxn id="109" idx="0"/>
          </p:cNvCxnSpPr>
          <p:nvPr/>
        </p:nvCxnSpPr>
        <p:spPr>
          <a:xfrm flipV="1">
            <a:off x="613817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線コネクタ 106"/>
          <p:cNvCxnSpPr>
            <a:stCxn id="110" idx="0"/>
          </p:cNvCxnSpPr>
          <p:nvPr/>
        </p:nvCxnSpPr>
        <p:spPr>
          <a:xfrm flipH="1" flipV="1">
            <a:off x="644420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角丸四角形 107"/>
          <p:cNvSpPr/>
          <p:nvPr/>
        </p:nvSpPr>
        <p:spPr>
          <a:xfrm>
            <a:off x="608416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109" name="角丸四角形 108"/>
          <p:cNvSpPr/>
          <p:nvPr/>
        </p:nvSpPr>
        <p:spPr>
          <a:xfrm>
            <a:off x="601216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110" name="角丸四角形 109"/>
          <p:cNvSpPr/>
          <p:nvPr/>
        </p:nvSpPr>
        <p:spPr>
          <a:xfrm>
            <a:off x="640820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111" name="直線コネクタ 110"/>
          <p:cNvCxnSpPr>
            <a:stCxn id="114" idx="0"/>
          </p:cNvCxnSpPr>
          <p:nvPr/>
        </p:nvCxnSpPr>
        <p:spPr>
          <a:xfrm flipV="1">
            <a:off x="6858254" y="5517232"/>
            <a:ext cx="126014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線コネクタ 111"/>
          <p:cNvCxnSpPr>
            <a:stCxn id="115" idx="0"/>
          </p:cNvCxnSpPr>
          <p:nvPr/>
        </p:nvCxnSpPr>
        <p:spPr>
          <a:xfrm flipH="1" flipV="1">
            <a:off x="7164288" y="5517232"/>
            <a:ext cx="90010" cy="36004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角丸四角形 112"/>
          <p:cNvSpPr/>
          <p:nvPr/>
        </p:nvSpPr>
        <p:spPr>
          <a:xfrm>
            <a:off x="6804248" y="5157192"/>
            <a:ext cx="504056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114" name="角丸四角形 113"/>
          <p:cNvSpPr/>
          <p:nvPr/>
        </p:nvSpPr>
        <p:spPr>
          <a:xfrm>
            <a:off x="6732240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115" name="角丸四角形 114"/>
          <p:cNvSpPr/>
          <p:nvPr/>
        </p:nvSpPr>
        <p:spPr>
          <a:xfrm>
            <a:off x="7128284" y="5877272"/>
            <a:ext cx="252028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4" name="角丸四角形 3"/>
          <p:cNvSpPr/>
          <p:nvPr/>
        </p:nvSpPr>
        <p:spPr>
          <a:xfrm>
            <a:off x="1547664" y="4365104"/>
            <a:ext cx="1584176" cy="2016224"/>
          </a:xfrm>
          <a:prstGeom prst="roundRect">
            <a:avLst/>
          </a:prstGeom>
          <a:solidFill>
            <a:schemeClr val="accent1">
              <a:alpha val="3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8" name="角丸四角形 117"/>
          <p:cNvSpPr/>
          <p:nvPr/>
        </p:nvSpPr>
        <p:spPr>
          <a:xfrm>
            <a:off x="5940152" y="4365104"/>
            <a:ext cx="1584176" cy="2016224"/>
          </a:xfrm>
          <a:prstGeom prst="roundRect">
            <a:avLst/>
          </a:prstGeom>
          <a:solidFill>
            <a:schemeClr val="accent1">
              <a:alpha val="3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9" name="角丸四角形 118"/>
          <p:cNvSpPr/>
          <p:nvPr/>
        </p:nvSpPr>
        <p:spPr>
          <a:xfrm>
            <a:off x="3815916" y="5021560"/>
            <a:ext cx="684076" cy="1359768"/>
          </a:xfrm>
          <a:prstGeom prst="roundRect">
            <a:avLst/>
          </a:prstGeom>
          <a:solidFill>
            <a:schemeClr val="accent1">
              <a:alpha val="3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6" name="角丸四角形 125"/>
          <p:cNvSpPr/>
          <p:nvPr/>
        </p:nvSpPr>
        <p:spPr>
          <a:xfrm>
            <a:off x="4572000" y="5013176"/>
            <a:ext cx="684076" cy="1359768"/>
          </a:xfrm>
          <a:prstGeom prst="roundRect">
            <a:avLst/>
          </a:prstGeom>
          <a:solidFill>
            <a:schemeClr val="accent1">
              <a:alpha val="3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フリーフォーム 5"/>
          <p:cNvSpPr/>
          <p:nvPr/>
        </p:nvSpPr>
        <p:spPr>
          <a:xfrm>
            <a:off x="1509311" y="5673687"/>
            <a:ext cx="6081311" cy="923665"/>
          </a:xfrm>
          <a:custGeom>
            <a:avLst/>
            <a:gdLst>
              <a:gd name="connsiteX0" fmla="*/ 0 w 6081311"/>
              <a:gd name="connsiteY0" fmla="*/ 705079 h 705079"/>
              <a:gd name="connsiteX1" fmla="*/ 0 w 6081311"/>
              <a:gd name="connsiteY1" fmla="*/ 11017 h 705079"/>
              <a:gd name="connsiteX2" fmla="*/ 1938969 w 6081311"/>
              <a:gd name="connsiteY2" fmla="*/ 11017 h 705079"/>
              <a:gd name="connsiteX3" fmla="*/ 1938969 w 6081311"/>
              <a:gd name="connsiteY3" fmla="*/ 661012 h 705079"/>
              <a:gd name="connsiteX4" fmla="*/ 2335576 w 6081311"/>
              <a:gd name="connsiteY4" fmla="*/ 661012 h 705079"/>
              <a:gd name="connsiteX5" fmla="*/ 2335576 w 6081311"/>
              <a:gd name="connsiteY5" fmla="*/ 0 h 705079"/>
              <a:gd name="connsiteX6" fmla="*/ 3745735 w 6081311"/>
              <a:gd name="connsiteY6" fmla="*/ 0 h 705079"/>
              <a:gd name="connsiteX7" fmla="*/ 3745735 w 6081311"/>
              <a:gd name="connsiteY7" fmla="*/ 649995 h 705079"/>
              <a:gd name="connsiteX8" fmla="*/ 4087258 w 6081311"/>
              <a:gd name="connsiteY8" fmla="*/ 649995 h 705079"/>
              <a:gd name="connsiteX9" fmla="*/ 4087258 w 6081311"/>
              <a:gd name="connsiteY9" fmla="*/ 22033 h 705079"/>
              <a:gd name="connsiteX10" fmla="*/ 6081311 w 6081311"/>
              <a:gd name="connsiteY10" fmla="*/ 22033 h 705079"/>
              <a:gd name="connsiteX11" fmla="*/ 6081311 w 6081311"/>
              <a:gd name="connsiteY11" fmla="*/ 694062 h 705079"/>
              <a:gd name="connsiteX12" fmla="*/ 0 w 6081311"/>
              <a:gd name="connsiteY12" fmla="*/ 705079 h 70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81311" h="705079">
                <a:moveTo>
                  <a:pt x="0" y="705079"/>
                </a:moveTo>
                <a:lnTo>
                  <a:pt x="0" y="11017"/>
                </a:lnTo>
                <a:lnTo>
                  <a:pt x="1938969" y="11017"/>
                </a:lnTo>
                <a:lnTo>
                  <a:pt x="1938969" y="661012"/>
                </a:lnTo>
                <a:lnTo>
                  <a:pt x="2335576" y="661012"/>
                </a:lnTo>
                <a:lnTo>
                  <a:pt x="2335576" y="0"/>
                </a:lnTo>
                <a:lnTo>
                  <a:pt x="3745735" y="0"/>
                </a:lnTo>
                <a:lnTo>
                  <a:pt x="3745735" y="649995"/>
                </a:lnTo>
                <a:lnTo>
                  <a:pt x="4087258" y="649995"/>
                </a:lnTo>
                <a:lnTo>
                  <a:pt x="4087258" y="22033"/>
                </a:lnTo>
                <a:lnTo>
                  <a:pt x="6081311" y="22033"/>
                </a:lnTo>
                <a:lnTo>
                  <a:pt x="6081311" y="694062"/>
                </a:lnTo>
                <a:lnTo>
                  <a:pt x="0" y="705079"/>
                </a:lnTo>
                <a:close/>
              </a:path>
            </a:pathLst>
          </a:custGeom>
          <a:solidFill>
            <a:schemeClr val="tx2">
              <a:alpha val="30000"/>
            </a:schemeClr>
          </a:solidFill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848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SIMPATH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Knuth</a:t>
            </a:r>
            <a:r>
              <a:rPr lang="ja-JP" altLang="en-US" dirty="0" smtClean="0"/>
              <a:t>先生のアルゴリズム</a:t>
            </a:r>
            <a:endParaRPr lang="en-US" altLang="ja-JP" dirty="0" smtClean="0"/>
          </a:p>
          <a:p>
            <a:r>
              <a:rPr kumimoji="1" lang="ja-JP" altLang="en-US" dirty="0" smtClean="0"/>
              <a:t>点と辺に幅優先順などで番号を付ける</a:t>
            </a:r>
            <a:endParaRPr lang="en-US" altLang="ja-JP" dirty="0" smtClean="0"/>
          </a:p>
          <a:p>
            <a:r>
              <a:rPr lang="en-US" altLang="ja-JP" dirty="0">
                <a:solidFill>
                  <a:schemeClr val="tx2"/>
                </a:solidFill>
              </a:rPr>
              <a:t>f</a:t>
            </a:r>
            <a:r>
              <a:rPr lang="en-US" altLang="ja-JP" dirty="0" smtClean="0">
                <a:solidFill>
                  <a:schemeClr val="tx2"/>
                </a:solidFill>
              </a:rPr>
              <a:t>rontier</a:t>
            </a:r>
            <a:r>
              <a:rPr lang="ja-JP" altLang="en-US" dirty="0" smtClean="0"/>
              <a:t>と</a:t>
            </a:r>
            <a:r>
              <a:rPr lang="en-US" altLang="ja-JP" dirty="0" smtClean="0">
                <a:solidFill>
                  <a:schemeClr val="tx2"/>
                </a:solidFill>
              </a:rPr>
              <a:t>mate</a:t>
            </a:r>
            <a:r>
              <a:rPr lang="ja-JP" altLang="en-US" dirty="0" smtClean="0"/>
              <a:t>という概念を用いて子が同じノードを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まとめながら</a:t>
            </a:r>
            <a:r>
              <a:rPr lang="en-US" altLang="ja-JP" dirty="0" smtClean="0"/>
              <a:t>ZDD</a:t>
            </a:r>
            <a:r>
              <a:rPr lang="ja-JP" altLang="en-US" dirty="0" smtClean="0"/>
              <a:t>を作成する</a:t>
            </a:r>
            <a:endParaRPr kumimoji="1" lang="en-US" altLang="ja-JP" dirty="0" smtClean="0"/>
          </a:p>
        </p:txBody>
      </p:sp>
      <p:cxnSp>
        <p:nvCxnSpPr>
          <p:cNvPr id="4" name="直線コネクタ 3"/>
          <p:cNvCxnSpPr>
            <a:stCxn id="21" idx="4"/>
            <a:endCxn id="25" idx="0"/>
          </p:cNvCxnSpPr>
          <p:nvPr/>
        </p:nvCxnSpPr>
        <p:spPr>
          <a:xfrm>
            <a:off x="3468912" y="4077072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コネクタ 4"/>
          <p:cNvCxnSpPr/>
          <p:nvPr/>
        </p:nvCxnSpPr>
        <p:spPr>
          <a:xfrm>
            <a:off x="3576924" y="3961499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/>
          <p:cNvCxnSpPr/>
          <p:nvPr/>
        </p:nvCxnSpPr>
        <p:spPr>
          <a:xfrm>
            <a:off x="4297004" y="3961499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/>
          <p:cNvCxnSpPr/>
          <p:nvPr/>
        </p:nvCxnSpPr>
        <p:spPr>
          <a:xfrm>
            <a:off x="5017084" y="3961369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>
            <a:off x="3576924" y="4681579"/>
            <a:ext cx="504056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>
            <a:off x="4297004" y="4681579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>
            <a:off x="5017084" y="4681449"/>
            <a:ext cx="504056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3576924" y="5401659"/>
            <a:ext cx="504056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4297004" y="5401659"/>
            <a:ext cx="504056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5017084" y="5401529"/>
            <a:ext cx="504056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>
            <a:off x="3468912" y="4797152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>
            <a:off x="4188992" y="4077072"/>
            <a:ext cx="0" cy="50405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4188992" y="4797152"/>
            <a:ext cx="0" cy="504056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>
            <a:off x="4909072" y="4077072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>
            <a:off x="4909072" y="4797152"/>
            <a:ext cx="0" cy="50405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>
            <a:off x="5629152" y="4060970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>
            <a:off x="5629152" y="4797152"/>
            <a:ext cx="0" cy="50405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円/楕円 20"/>
          <p:cNvSpPr/>
          <p:nvPr/>
        </p:nvSpPr>
        <p:spPr>
          <a:xfrm>
            <a:off x="3360900" y="386104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円/楕円 21"/>
          <p:cNvSpPr/>
          <p:nvPr/>
        </p:nvSpPr>
        <p:spPr>
          <a:xfrm>
            <a:off x="4080980" y="386104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円/楕円 22"/>
          <p:cNvSpPr/>
          <p:nvPr/>
        </p:nvSpPr>
        <p:spPr>
          <a:xfrm>
            <a:off x="4801060" y="386104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円/楕円 23"/>
          <p:cNvSpPr/>
          <p:nvPr/>
        </p:nvSpPr>
        <p:spPr>
          <a:xfrm>
            <a:off x="5521140" y="386104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24"/>
          <p:cNvSpPr/>
          <p:nvPr/>
        </p:nvSpPr>
        <p:spPr>
          <a:xfrm>
            <a:off x="3360900" y="458112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円/楕円 25"/>
          <p:cNvSpPr/>
          <p:nvPr/>
        </p:nvSpPr>
        <p:spPr>
          <a:xfrm>
            <a:off x="4080980" y="458112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円/楕円 26"/>
          <p:cNvSpPr/>
          <p:nvPr/>
        </p:nvSpPr>
        <p:spPr>
          <a:xfrm>
            <a:off x="4801060" y="458112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/>
          <p:cNvSpPr/>
          <p:nvPr/>
        </p:nvSpPr>
        <p:spPr>
          <a:xfrm>
            <a:off x="5521140" y="4581128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円/楕円 28"/>
          <p:cNvSpPr/>
          <p:nvPr/>
        </p:nvSpPr>
        <p:spPr>
          <a:xfrm>
            <a:off x="3360900" y="530120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4080980" y="530120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円/楕円 30"/>
          <p:cNvSpPr/>
          <p:nvPr/>
        </p:nvSpPr>
        <p:spPr>
          <a:xfrm>
            <a:off x="4801060" y="5301208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円/楕円 31"/>
          <p:cNvSpPr/>
          <p:nvPr/>
        </p:nvSpPr>
        <p:spPr>
          <a:xfrm>
            <a:off x="5521140" y="5301208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468912" y="367638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e1</a:t>
            </a:r>
            <a:endParaRPr kumimoji="1" lang="ja-JP" altLang="en-US" dirty="0"/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2901232" y="415969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e2</a:t>
            </a:r>
            <a:endParaRPr kumimoji="1" lang="ja-JP" altLang="en-US" dirty="0"/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4188992" y="367638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e3</a:t>
            </a:r>
            <a:endParaRPr kumimoji="1" lang="ja-JP" altLang="en-US" dirty="0"/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3621312" y="415969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3468912" y="46438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e5</a:t>
            </a:r>
            <a:endParaRPr kumimoji="1" lang="ja-JP" altLang="en-US" dirty="0"/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2756758" y="489587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e6</a:t>
            </a:r>
            <a:endParaRPr kumimoji="1" lang="ja-JP" altLang="en-US" dirty="0"/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4909072" y="367638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e7</a:t>
            </a:r>
            <a:endParaRPr kumimoji="1" lang="ja-JP" altLang="en-US" dirty="0"/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4341392" y="415969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e8</a:t>
            </a:r>
            <a:endParaRPr kumimoji="1" lang="ja-JP" altLang="en-US" dirty="0"/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4188058" y="46438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e9</a:t>
            </a:r>
            <a:endParaRPr kumimoji="1" lang="ja-JP" altLang="en-US" dirty="0"/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3476838" y="4963234"/>
            <a:ext cx="864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e10</a:t>
            </a:r>
            <a:endParaRPr kumimoji="1" lang="ja-JP" altLang="en-US" dirty="0"/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3467978" y="54592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e11</a:t>
            </a:r>
            <a:endParaRPr kumimoji="1" lang="ja-JP" altLang="en-US" dirty="0"/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5498172" y="415969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e12</a:t>
            </a:r>
            <a:endParaRPr kumimoji="1" lang="ja-JP" altLang="en-US" dirty="0"/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4915162" y="46438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e13</a:t>
            </a:r>
            <a:endParaRPr kumimoji="1" lang="ja-JP" altLang="en-US" dirty="0"/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5521140" y="489587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e16</a:t>
            </a:r>
            <a:endParaRPr kumimoji="1" lang="ja-JP" altLang="en-US" dirty="0"/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4341392" y="496323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e14</a:t>
            </a:r>
            <a:endParaRPr kumimoji="1" lang="ja-JP" altLang="en-US" dirty="0"/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4188992" y="54592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e15</a:t>
            </a:r>
            <a:endParaRPr kumimoji="1" lang="ja-JP" altLang="en-US" dirty="0"/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4915162" y="5432887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e17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0041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SIMPATH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すで</a:t>
            </a:r>
            <a:r>
              <a:rPr lang="ja-JP" altLang="en-US" dirty="0" smtClean="0"/>
              <a:t>に</a:t>
            </a:r>
            <a:r>
              <a:rPr lang="en-US" altLang="ja-JP" dirty="0" smtClean="0"/>
              <a:t>ZDD</a:t>
            </a:r>
            <a:r>
              <a:rPr lang="ja-JP" altLang="en-US" dirty="0" smtClean="0"/>
              <a:t>を構成した辺にとまだ構成していない点の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両方に接続している点を</a:t>
            </a:r>
            <a:r>
              <a:rPr lang="en-US" altLang="ja-JP" dirty="0" smtClean="0"/>
              <a:t>frontier</a:t>
            </a:r>
            <a:r>
              <a:rPr lang="ja-JP" altLang="en-US" dirty="0" smtClean="0"/>
              <a:t>という</a:t>
            </a:r>
            <a:endParaRPr kumimoji="1" lang="en-US" altLang="ja-JP" dirty="0" smtClean="0"/>
          </a:p>
        </p:txBody>
      </p:sp>
      <p:cxnSp>
        <p:nvCxnSpPr>
          <p:cNvPr id="4" name="直線コネクタ 3"/>
          <p:cNvCxnSpPr>
            <a:stCxn id="21" idx="4"/>
            <a:endCxn id="25" idx="0"/>
          </p:cNvCxnSpPr>
          <p:nvPr/>
        </p:nvCxnSpPr>
        <p:spPr>
          <a:xfrm>
            <a:off x="3468912" y="4077072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コネクタ 4"/>
          <p:cNvCxnSpPr/>
          <p:nvPr/>
        </p:nvCxnSpPr>
        <p:spPr>
          <a:xfrm>
            <a:off x="3576924" y="3961499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/>
          <p:cNvCxnSpPr/>
          <p:nvPr/>
        </p:nvCxnSpPr>
        <p:spPr>
          <a:xfrm>
            <a:off x="4297004" y="3961499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/>
          <p:cNvCxnSpPr/>
          <p:nvPr/>
        </p:nvCxnSpPr>
        <p:spPr>
          <a:xfrm>
            <a:off x="5017084" y="3961369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>
            <a:off x="3576924" y="4681579"/>
            <a:ext cx="504056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>
            <a:off x="4297004" y="4681579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>
            <a:off x="5017084" y="4681449"/>
            <a:ext cx="504056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3576924" y="5401659"/>
            <a:ext cx="504056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4297004" y="5401659"/>
            <a:ext cx="504056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5017084" y="5401529"/>
            <a:ext cx="504056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>
            <a:off x="3468912" y="4797152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>
            <a:off x="4188992" y="4077072"/>
            <a:ext cx="0" cy="50405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4188992" y="4797152"/>
            <a:ext cx="0" cy="504056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>
            <a:off x="4909072" y="4077072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>
            <a:off x="4909072" y="4797152"/>
            <a:ext cx="0" cy="50405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>
            <a:off x="5629152" y="4060970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>
            <a:off x="5629152" y="4797152"/>
            <a:ext cx="0" cy="50405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円/楕円 20"/>
          <p:cNvSpPr/>
          <p:nvPr/>
        </p:nvSpPr>
        <p:spPr>
          <a:xfrm>
            <a:off x="3360900" y="386104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円/楕円 21"/>
          <p:cNvSpPr/>
          <p:nvPr/>
        </p:nvSpPr>
        <p:spPr>
          <a:xfrm>
            <a:off x="4080980" y="386104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円/楕円 22"/>
          <p:cNvSpPr/>
          <p:nvPr/>
        </p:nvSpPr>
        <p:spPr>
          <a:xfrm>
            <a:off x="4801060" y="386104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円/楕円 23"/>
          <p:cNvSpPr/>
          <p:nvPr/>
        </p:nvSpPr>
        <p:spPr>
          <a:xfrm>
            <a:off x="5521140" y="386104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24"/>
          <p:cNvSpPr/>
          <p:nvPr/>
        </p:nvSpPr>
        <p:spPr>
          <a:xfrm>
            <a:off x="3360900" y="458112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円/楕円 25"/>
          <p:cNvSpPr/>
          <p:nvPr/>
        </p:nvSpPr>
        <p:spPr>
          <a:xfrm>
            <a:off x="4080980" y="458112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円/楕円 26"/>
          <p:cNvSpPr/>
          <p:nvPr/>
        </p:nvSpPr>
        <p:spPr>
          <a:xfrm>
            <a:off x="4801060" y="458112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/>
          <p:cNvSpPr/>
          <p:nvPr/>
        </p:nvSpPr>
        <p:spPr>
          <a:xfrm>
            <a:off x="5521140" y="4581128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円/楕円 28"/>
          <p:cNvSpPr/>
          <p:nvPr/>
        </p:nvSpPr>
        <p:spPr>
          <a:xfrm>
            <a:off x="3360900" y="530120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4080980" y="530120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円/楕円 30"/>
          <p:cNvSpPr/>
          <p:nvPr/>
        </p:nvSpPr>
        <p:spPr>
          <a:xfrm>
            <a:off x="4801060" y="5301208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円/楕円 31"/>
          <p:cNvSpPr/>
          <p:nvPr/>
        </p:nvSpPr>
        <p:spPr>
          <a:xfrm>
            <a:off x="5521140" y="5301208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468912" y="367638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e1</a:t>
            </a:r>
            <a:endParaRPr kumimoji="1" lang="ja-JP" altLang="en-US" dirty="0"/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2901232" y="415969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e2</a:t>
            </a:r>
            <a:endParaRPr kumimoji="1" lang="ja-JP" altLang="en-US" dirty="0"/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4188992" y="367638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e3</a:t>
            </a:r>
            <a:endParaRPr kumimoji="1" lang="ja-JP" altLang="en-US" dirty="0"/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3621312" y="415969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e4</a:t>
            </a:r>
            <a:endParaRPr kumimoji="1" lang="ja-JP" altLang="en-US" dirty="0"/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3468912" y="46438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e5</a:t>
            </a:r>
            <a:endParaRPr kumimoji="1" lang="ja-JP" altLang="en-US" dirty="0"/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2756758" y="489587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e6</a:t>
            </a:r>
            <a:endParaRPr kumimoji="1" lang="ja-JP" altLang="en-US" dirty="0"/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4909072" y="367638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e7</a:t>
            </a:r>
            <a:endParaRPr kumimoji="1" lang="ja-JP" altLang="en-US" dirty="0"/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4341392" y="415969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e8</a:t>
            </a:r>
            <a:endParaRPr kumimoji="1" lang="ja-JP" altLang="en-US" dirty="0"/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4188058" y="46438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e9</a:t>
            </a:r>
            <a:endParaRPr kumimoji="1" lang="ja-JP" altLang="en-US" dirty="0"/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3476838" y="4963234"/>
            <a:ext cx="864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e10</a:t>
            </a:r>
            <a:endParaRPr kumimoji="1" lang="ja-JP" altLang="en-US" dirty="0"/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3467978" y="54592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e11</a:t>
            </a:r>
            <a:endParaRPr kumimoji="1" lang="ja-JP" altLang="en-US" dirty="0"/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5498172" y="415969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e12</a:t>
            </a:r>
            <a:endParaRPr kumimoji="1" lang="ja-JP" altLang="en-US" dirty="0"/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4915162" y="46438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e13</a:t>
            </a:r>
            <a:endParaRPr kumimoji="1" lang="ja-JP" altLang="en-US" dirty="0"/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5521140" y="489587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e16</a:t>
            </a:r>
            <a:endParaRPr kumimoji="1" lang="ja-JP" altLang="en-US" dirty="0"/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4341392" y="496323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e14</a:t>
            </a:r>
            <a:endParaRPr kumimoji="1" lang="ja-JP" altLang="en-US" dirty="0"/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4188992" y="54592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e15</a:t>
            </a:r>
            <a:endParaRPr kumimoji="1" lang="ja-JP" altLang="en-US" dirty="0"/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4915162" y="5432887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e17</a:t>
            </a:r>
            <a:endParaRPr kumimoji="1" lang="ja-JP" altLang="en-US" dirty="0"/>
          </a:p>
        </p:txBody>
      </p:sp>
      <p:sp>
        <p:nvSpPr>
          <p:cNvPr id="80" name="円/楕円 79"/>
          <p:cNvSpPr/>
          <p:nvPr/>
        </p:nvSpPr>
        <p:spPr>
          <a:xfrm rot="18841818">
            <a:off x="3558922" y="4373787"/>
            <a:ext cx="2700300" cy="630706"/>
          </a:xfrm>
          <a:prstGeom prst="ellipse">
            <a:avLst/>
          </a:prstGeom>
          <a:solidFill>
            <a:schemeClr val="accent1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角丸四角形 81"/>
          <p:cNvSpPr/>
          <p:nvPr/>
        </p:nvSpPr>
        <p:spPr>
          <a:xfrm>
            <a:off x="3261272" y="6237312"/>
            <a:ext cx="1179748" cy="43204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frontier</a:t>
            </a:r>
            <a:endParaRPr lang="ja-JP" altLang="en-US" dirty="0"/>
          </a:p>
        </p:txBody>
      </p:sp>
      <p:sp>
        <p:nvSpPr>
          <p:cNvPr id="84" name="フリーフォーム 83"/>
          <p:cNvSpPr/>
          <p:nvPr/>
        </p:nvSpPr>
        <p:spPr>
          <a:xfrm>
            <a:off x="3847941" y="5661673"/>
            <a:ext cx="266822" cy="575639"/>
          </a:xfrm>
          <a:custGeom>
            <a:avLst/>
            <a:gdLst>
              <a:gd name="connsiteX0" fmla="*/ 2874 w 266822"/>
              <a:gd name="connsiteY0" fmla="*/ 575639 h 575639"/>
              <a:gd name="connsiteX1" fmla="*/ 35924 w 266822"/>
              <a:gd name="connsiteY1" fmla="*/ 311234 h 575639"/>
              <a:gd name="connsiteX2" fmla="*/ 256262 w 266822"/>
              <a:gd name="connsiteY2" fmla="*/ 24796 h 575639"/>
              <a:gd name="connsiteX3" fmla="*/ 234228 w 266822"/>
              <a:gd name="connsiteY3" fmla="*/ 13779 h 575639"/>
              <a:gd name="connsiteX4" fmla="*/ 256262 w 266822"/>
              <a:gd name="connsiteY4" fmla="*/ 13779 h 575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822" h="575639">
                <a:moveTo>
                  <a:pt x="2874" y="575639"/>
                </a:moveTo>
                <a:cubicBezTo>
                  <a:pt x="-1717" y="489340"/>
                  <a:pt x="-6307" y="403041"/>
                  <a:pt x="35924" y="311234"/>
                </a:cubicBezTo>
                <a:cubicBezTo>
                  <a:pt x="78155" y="219427"/>
                  <a:pt x="223211" y="74372"/>
                  <a:pt x="256262" y="24796"/>
                </a:cubicBezTo>
                <a:cubicBezTo>
                  <a:pt x="289313" y="-24780"/>
                  <a:pt x="234228" y="15615"/>
                  <a:pt x="234228" y="13779"/>
                </a:cubicBezTo>
                <a:cubicBezTo>
                  <a:pt x="234228" y="11943"/>
                  <a:pt x="245245" y="12861"/>
                  <a:pt x="256262" y="1377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823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SIMPATH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f</a:t>
            </a:r>
            <a:r>
              <a:rPr kumimoji="1" lang="en-US" altLang="ja-JP" dirty="0" smtClean="0"/>
              <a:t>rontier</a:t>
            </a:r>
            <a:r>
              <a:rPr kumimoji="1" lang="ja-JP" altLang="en-US" dirty="0" smtClean="0"/>
              <a:t>の頂点それぞれについてその辺の他端が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ja-JP" altLang="en-US" dirty="0" smtClean="0"/>
              <a:t>どの頂点かという情報を持っておく</a:t>
            </a:r>
            <a:r>
              <a:rPr lang="en-US" altLang="ja-JP" dirty="0" smtClean="0"/>
              <a:t>(mate)</a:t>
            </a:r>
          </a:p>
          <a:p>
            <a:pPr marL="0" indent="0">
              <a:buNone/>
            </a:pPr>
            <a:endParaRPr kumimoji="1" lang="en-US" altLang="ja-JP" dirty="0" smtClean="0"/>
          </a:p>
        </p:txBody>
      </p:sp>
      <p:cxnSp>
        <p:nvCxnSpPr>
          <p:cNvPr id="4" name="直線コネクタ 3"/>
          <p:cNvCxnSpPr>
            <a:stCxn id="21" idx="4"/>
            <a:endCxn id="25" idx="0"/>
          </p:cNvCxnSpPr>
          <p:nvPr/>
        </p:nvCxnSpPr>
        <p:spPr>
          <a:xfrm>
            <a:off x="3468912" y="4077072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コネクタ 4"/>
          <p:cNvCxnSpPr/>
          <p:nvPr/>
        </p:nvCxnSpPr>
        <p:spPr>
          <a:xfrm>
            <a:off x="3576924" y="3961499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/>
          <p:cNvCxnSpPr/>
          <p:nvPr/>
        </p:nvCxnSpPr>
        <p:spPr>
          <a:xfrm>
            <a:off x="4297004" y="3961499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/>
          <p:cNvCxnSpPr/>
          <p:nvPr/>
        </p:nvCxnSpPr>
        <p:spPr>
          <a:xfrm>
            <a:off x="5017084" y="3961369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>
            <a:off x="3576924" y="4681579"/>
            <a:ext cx="504056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>
            <a:off x="4297004" y="4681579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>
            <a:off x="5017084" y="4681449"/>
            <a:ext cx="504056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3576924" y="5401659"/>
            <a:ext cx="504056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4297004" y="5401659"/>
            <a:ext cx="504056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5017084" y="5401529"/>
            <a:ext cx="504056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>
            <a:off x="3468912" y="4797152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>
            <a:off x="4188992" y="4077072"/>
            <a:ext cx="0" cy="50405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4188992" y="4797152"/>
            <a:ext cx="0" cy="504056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>
            <a:off x="4909072" y="4077072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>
            <a:off x="4909072" y="4797152"/>
            <a:ext cx="0" cy="50405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>
            <a:off x="5629152" y="4060970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>
            <a:off x="5629152" y="4797152"/>
            <a:ext cx="0" cy="50405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円/楕円 20"/>
          <p:cNvSpPr/>
          <p:nvPr/>
        </p:nvSpPr>
        <p:spPr>
          <a:xfrm>
            <a:off x="3360900" y="386104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円/楕円 21"/>
          <p:cNvSpPr/>
          <p:nvPr/>
        </p:nvSpPr>
        <p:spPr>
          <a:xfrm>
            <a:off x="4080980" y="386104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円/楕円 22"/>
          <p:cNvSpPr/>
          <p:nvPr/>
        </p:nvSpPr>
        <p:spPr>
          <a:xfrm>
            <a:off x="4801060" y="386104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円/楕円 23"/>
          <p:cNvSpPr/>
          <p:nvPr/>
        </p:nvSpPr>
        <p:spPr>
          <a:xfrm>
            <a:off x="5521140" y="386104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24"/>
          <p:cNvSpPr/>
          <p:nvPr/>
        </p:nvSpPr>
        <p:spPr>
          <a:xfrm>
            <a:off x="3360900" y="458112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円/楕円 25"/>
          <p:cNvSpPr/>
          <p:nvPr/>
        </p:nvSpPr>
        <p:spPr>
          <a:xfrm>
            <a:off x="4080980" y="458112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円/楕円 26"/>
          <p:cNvSpPr/>
          <p:nvPr/>
        </p:nvSpPr>
        <p:spPr>
          <a:xfrm>
            <a:off x="4801060" y="458112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/>
          <p:cNvSpPr/>
          <p:nvPr/>
        </p:nvSpPr>
        <p:spPr>
          <a:xfrm>
            <a:off x="5521140" y="4581128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円/楕円 28"/>
          <p:cNvSpPr/>
          <p:nvPr/>
        </p:nvSpPr>
        <p:spPr>
          <a:xfrm>
            <a:off x="3360900" y="530120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4080980" y="5301208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円/楕円 30"/>
          <p:cNvSpPr/>
          <p:nvPr/>
        </p:nvSpPr>
        <p:spPr>
          <a:xfrm>
            <a:off x="4801060" y="5301208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円/楕円 31"/>
          <p:cNvSpPr/>
          <p:nvPr/>
        </p:nvSpPr>
        <p:spPr>
          <a:xfrm>
            <a:off x="5521140" y="5301208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円/楕円 50"/>
          <p:cNvSpPr/>
          <p:nvPr/>
        </p:nvSpPr>
        <p:spPr>
          <a:xfrm rot="18841818">
            <a:off x="3558922" y="4373787"/>
            <a:ext cx="2700300" cy="630706"/>
          </a:xfrm>
          <a:prstGeom prst="ellipse">
            <a:avLst/>
          </a:prstGeom>
          <a:solidFill>
            <a:schemeClr val="accent1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3131840" y="3499236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</a:t>
            </a:r>
            <a:endParaRPr kumimoji="1" lang="ja-JP" altLang="en-US" dirty="0"/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3828952" y="3515306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2</a:t>
            </a:r>
            <a:endParaRPr kumimoji="1" lang="ja-JP" altLang="en-US" dirty="0"/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4572000" y="3530591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4</a:t>
            </a:r>
            <a:endParaRPr kumimoji="1" lang="ja-JP" altLang="en-US" dirty="0"/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5292080" y="3530591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7</a:t>
            </a:r>
            <a:endParaRPr kumimoji="1" lang="ja-JP" altLang="en-US" dirty="0"/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3093347" y="4312117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3</a:t>
            </a:r>
            <a:endParaRPr kumimoji="1" lang="ja-JP" altLang="en-US" dirty="0"/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3751394" y="4312117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5</a:t>
            </a:r>
            <a:endParaRPr kumimoji="1" lang="ja-JP" altLang="en-US" dirty="0"/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4463988" y="4312998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8</a:t>
            </a:r>
            <a:endParaRPr kumimoji="1" lang="ja-JP" altLang="en-US" dirty="0"/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5158476" y="4312117"/>
            <a:ext cx="57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10</a:t>
            </a:r>
            <a:endParaRPr kumimoji="1" lang="ja-JP" altLang="en-US" dirty="0"/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3023828" y="5116542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6</a:t>
            </a:r>
            <a:endParaRPr kumimoji="1" lang="ja-JP" altLang="en-US" dirty="0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3743935" y="5116542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9</a:t>
            </a:r>
            <a:endParaRPr kumimoji="1" lang="ja-JP" altLang="en-US" dirty="0"/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4471446" y="5070430"/>
            <a:ext cx="545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11</a:t>
            </a:r>
            <a:endParaRPr kumimoji="1" lang="ja-JP" altLang="en-US" dirty="0"/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5186698" y="5049180"/>
            <a:ext cx="550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</a:t>
            </a:r>
            <a:endParaRPr kumimoji="1" lang="ja-JP" altLang="en-US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629152" y="3499236"/>
            <a:ext cx="1175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mate=1</a:t>
            </a:r>
            <a:endParaRPr kumimoji="1" lang="ja-JP" altLang="en-US" dirty="0"/>
          </a:p>
        </p:txBody>
      </p:sp>
      <p:sp>
        <p:nvSpPr>
          <p:cNvPr id="80" name="テキスト ボックス 79"/>
          <p:cNvSpPr txBox="1"/>
          <p:nvPr/>
        </p:nvSpPr>
        <p:spPr>
          <a:xfrm>
            <a:off x="3576924" y="5536799"/>
            <a:ext cx="1175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mate=8</a:t>
            </a:r>
            <a:endParaRPr kumimoji="1" lang="ja-JP" altLang="en-US" dirty="0"/>
          </a:p>
        </p:txBody>
      </p:sp>
      <p:sp>
        <p:nvSpPr>
          <p:cNvPr id="81" name="テキスト ボックス 80"/>
          <p:cNvSpPr txBox="1"/>
          <p:nvPr/>
        </p:nvSpPr>
        <p:spPr>
          <a:xfrm>
            <a:off x="3914929" y="4747210"/>
            <a:ext cx="1175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mate=9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4767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SIMPATH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ja-JP" dirty="0" smtClean="0">
                <a:solidFill>
                  <a:schemeClr val="tx2"/>
                </a:solidFill>
              </a:rPr>
              <a:t>frontier</a:t>
            </a:r>
            <a:r>
              <a:rPr lang="ja-JP" altLang="en-US" dirty="0" smtClean="0">
                <a:solidFill>
                  <a:schemeClr val="tx2"/>
                </a:solidFill>
              </a:rPr>
              <a:t>の</a:t>
            </a:r>
            <a:r>
              <a:rPr lang="en-US" altLang="ja-JP" dirty="0" smtClean="0">
                <a:solidFill>
                  <a:schemeClr val="tx2"/>
                </a:solidFill>
              </a:rPr>
              <a:t>mate</a:t>
            </a:r>
            <a:r>
              <a:rPr lang="ja-JP" altLang="en-US" dirty="0" smtClean="0">
                <a:solidFill>
                  <a:schemeClr val="tx2"/>
                </a:solidFill>
              </a:rPr>
              <a:t>が同じであれば</a:t>
            </a:r>
            <a:r>
              <a:rPr lang="en-US" altLang="ja-JP" dirty="0" smtClean="0">
                <a:solidFill>
                  <a:schemeClr val="tx2"/>
                </a:solidFill>
              </a:rPr>
              <a:t/>
            </a:r>
            <a:br>
              <a:rPr lang="en-US" altLang="ja-JP" dirty="0" smtClean="0">
                <a:solidFill>
                  <a:schemeClr val="tx2"/>
                </a:solidFill>
              </a:rPr>
            </a:br>
            <a:r>
              <a:rPr lang="ja-JP" altLang="en-US" dirty="0" smtClean="0">
                <a:solidFill>
                  <a:schemeClr val="tx2"/>
                </a:solidFill>
              </a:rPr>
              <a:t>その下の部分木は同じになる！！！！！！！！</a:t>
            </a:r>
            <a:endParaRPr lang="en-US" altLang="ja-JP" dirty="0" smtClean="0">
              <a:solidFill>
                <a:schemeClr val="tx2"/>
              </a:solidFill>
            </a:endParaRPr>
          </a:p>
          <a:p>
            <a:r>
              <a:rPr lang="ja-JP" altLang="en-US" dirty="0" smtClean="0"/>
              <a:t>つまり以下の二つの</a:t>
            </a:r>
            <a:r>
              <a:rPr lang="ja-JP" altLang="en-US" dirty="0"/>
              <a:t>状態</a:t>
            </a:r>
            <a:r>
              <a:rPr lang="ja-JP" altLang="en-US" dirty="0" smtClean="0"/>
              <a:t>は同じとみなせるので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ZDD</a:t>
            </a:r>
            <a:r>
              <a:rPr lang="ja-JP" altLang="en-US" dirty="0" smtClean="0"/>
              <a:t>のノードをまとめられる</a:t>
            </a:r>
            <a:endParaRPr lang="en-US" altLang="ja-JP" dirty="0" smtClean="0"/>
          </a:p>
        </p:txBody>
      </p:sp>
      <p:cxnSp>
        <p:nvCxnSpPr>
          <p:cNvPr id="4" name="直線コネクタ 3"/>
          <p:cNvCxnSpPr>
            <a:stCxn id="21" idx="4"/>
            <a:endCxn id="25" idx="0"/>
          </p:cNvCxnSpPr>
          <p:nvPr/>
        </p:nvCxnSpPr>
        <p:spPr>
          <a:xfrm>
            <a:off x="1439652" y="4352446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コネクタ 4"/>
          <p:cNvCxnSpPr/>
          <p:nvPr/>
        </p:nvCxnSpPr>
        <p:spPr>
          <a:xfrm>
            <a:off x="1547664" y="4236873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/>
          <p:cNvCxnSpPr/>
          <p:nvPr/>
        </p:nvCxnSpPr>
        <p:spPr>
          <a:xfrm>
            <a:off x="2267744" y="4236873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/>
          <p:cNvCxnSpPr/>
          <p:nvPr/>
        </p:nvCxnSpPr>
        <p:spPr>
          <a:xfrm>
            <a:off x="2987824" y="4236743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>
            <a:off x="1547664" y="4956953"/>
            <a:ext cx="504056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>
            <a:off x="2267744" y="4956953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>
            <a:off x="2987824" y="4956823"/>
            <a:ext cx="504056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1547664" y="5677033"/>
            <a:ext cx="504056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2267744" y="5677033"/>
            <a:ext cx="504056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2987824" y="5676903"/>
            <a:ext cx="504056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>
            <a:off x="1439652" y="5072526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>
            <a:off x="2159732" y="4352446"/>
            <a:ext cx="0" cy="50405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2159732" y="5072526"/>
            <a:ext cx="0" cy="504056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>
            <a:off x="2879812" y="4352446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>
            <a:off x="2879812" y="5072526"/>
            <a:ext cx="0" cy="50405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>
            <a:off x="3599892" y="4336344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>
            <a:off x="3599892" y="5072526"/>
            <a:ext cx="0" cy="50405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円/楕円 20"/>
          <p:cNvSpPr/>
          <p:nvPr/>
        </p:nvSpPr>
        <p:spPr>
          <a:xfrm>
            <a:off x="1331640" y="4136422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円/楕円 21"/>
          <p:cNvSpPr/>
          <p:nvPr/>
        </p:nvSpPr>
        <p:spPr>
          <a:xfrm>
            <a:off x="2051720" y="4136422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円/楕円 22"/>
          <p:cNvSpPr/>
          <p:nvPr/>
        </p:nvSpPr>
        <p:spPr>
          <a:xfrm>
            <a:off x="2771800" y="4136422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円/楕円 23"/>
          <p:cNvSpPr/>
          <p:nvPr/>
        </p:nvSpPr>
        <p:spPr>
          <a:xfrm>
            <a:off x="3491880" y="4136422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24"/>
          <p:cNvSpPr/>
          <p:nvPr/>
        </p:nvSpPr>
        <p:spPr>
          <a:xfrm>
            <a:off x="1331640" y="4856502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円/楕円 25"/>
          <p:cNvSpPr/>
          <p:nvPr/>
        </p:nvSpPr>
        <p:spPr>
          <a:xfrm>
            <a:off x="2051720" y="4856502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円/楕円 26"/>
          <p:cNvSpPr/>
          <p:nvPr/>
        </p:nvSpPr>
        <p:spPr>
          <a:xfrm>
            <a:off x="2771800" y="4856502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/>
          <p:cNvSpPr/>
          <p:nvPr/>
        </p:nvSpPr>
        <p:spPr>
          <a:xfrm>
            <a:off x="3491880" y="4856502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円/楕円 28"/>
          <p:cNvSpPr/>
          <p:nvPr/>
        </p:nvSpPr>
        <p:spPr>
          <a:xfrm>
            <a:off x="1331640" y="5576582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2051720" y="5576582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円/楕円 30"/>
          <p:cNvSpPr/>
          <p:nvPr/>
        </p:nvSpPr>
        <p:spPr>
          <a:xfrm>
            <a:off x="2771800" y="5576582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円/楕円 31"/>
          <p:cNvSpPr/>
          <p:nvPr/>
        </p:nvSpPr>
        <p:spPr>
          <a:xfrm>
            <a:off x="3491880" y="5576582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1102580" y="3774610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</a:t>
            </a:r>
            <a:endParaRPr kumimoji="1" lang="ja-JP" altLang="en-US" dirty="0"/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1799692" y="3790680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2</a:t>
            </a:r>
            <a:endParaRPr kumimoji="1" lang="ja-JP" altLang="en-US" dirty="0"/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2542740" y="3805965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4</a:t>
            </a:r>
            <a:endParaRPr kumimoji="1" lang="ja-JP" altLang="en-US" dirty="0"/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3262820" y="3805965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7</a:t>
            </a:r>
            <a:endParaRPr kumimoji="1" lang="ja-JP" altLang="en-US" dirty="0"/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1064087" y="4587491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3</a:t>
            </a:r>
            <a:endParaRPr kumimoji="1" lang="ja-JP" altLang="en-US" dirty="0"/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1722134" y="4587491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5</a:t>
            </a:r>
            <a:endParaRPr kumimoji="1" lang="ja-JP" altLang="en-US" dirty="0"/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2434728" y="4588372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8</a:t>
            </a:r>
            <a:endParaRPr kumimoji="1" lang="ja-JP" altLang="en-US" dirty="0"/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3129216" y="4587491"/>
            <a:ext cx="57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10</a:t>
            </a:r>
            <a:endParaRPr kumimoji="1" lang="ja-JP" altLang="en-US" dirty="0"/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994568" y="5391916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6</a:t>
            </a:r>
            <a:endParaRPr kumimoji="1" lang="ja-JP" altLang="en-US" dirty="0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1714675" y="5391916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9</a:t>
            </a:r>
            <a:endParaRPr kumimoji="1" lang="ja-JP" altLang="en-US" dirty="0"/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2442186" y="5345804"/>
            <a:ext cx="545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11</a:t>
            </a:r>
            <a:endParaRPr kumimoji="1" lang="ja-JP" altLang="en-US" dirty="0"/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3157438" y="5324554"/>
            <a:ext cx="550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</a:t>
            </a:r>
            <a:endParaRPr kumimoji="1" lang="ja-JP" altLang="en-US" dirty="0"/>
          </a:p>
        </p:txBody>
      </p:sp>
      <p:cxnSp>
        <p:nvCxnSpPr>
          <p:cNvPr id="49" name="直線コネクタ 48"/>
          <p:cNvCxnSpPr>
            <a:stCxn id="77" idx="4"/>
            <a:endCxn id="84" idx="0"/>
          </p:cNvCxnSpPr>
          <p:nvPr/>
        </p:nvCxnSpPr>
        <p:spPr>
          <a:xfrm>
            <a:off x="5472100" y="4366876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/>
          <p:cNvCxnSpPr/>
          <p:nvPr/>
        </p:nvCxnSpPr>
        <p:spPr>
          <a:xfrm>
            <a:off x="5580112" y="4251303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/>
          <p:cNvCxnSpPr/>
          <p:nvPr/>
        </p:nvCxnSpPr>
        <p:spPr>
          <a:xfrm>
            <a:off x="6300192" y="4251303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/>
          <p:cNvCxnSpPr/>
          <p:nvPr/>
        </p:nvCxnSpPr>
        <p:spPr>
          <a:xfrm>
            <a:off x="7020272" y="4251173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/>
          <p:cNvCxnSpPr/>
          <p:nvPr/>
        </p:nvCxnSpPr>
        <p:spPr>
          <a:xfrm>
            <a:off x="5580112" y="4971383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/>
          <p:cNvCxnSpPr/>
          <p:nvPr/>
        </p:nvCxnSpPr>
        <p:spPr>
          <a:xfrm>
            <a:off x="6300192" y="4971383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コネクタ 65"/>
          <p:cNvCxnSpPr/>
          <p:nvPr/>
        </p:nvCxnSpPr>
        <p:spPr>
          <a:xfrm>
            <a:off x="7020272" y="4971253"/>
            <a:ext cx="504056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コネクタ 66"/>
          <p:cNvCxnSpPr/>
          <p:nvPr/>
        </p:nvCxnSpPr>
        <p:spPr>
          <a:xfrm>
            <a:off x="5580112" y="5691463"/>
            <a:ext cx="50405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コネクタ 67"/>
          <p:cNvCxnSpPr/>
          <p:nvPr/>
        </p:nvCxnSpPr>
        <p:spPr>
          <a:xfrm>
            <a:off x="6300192" y="5691463"/>
            <a:ext cx="504056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コネクタ 68"/>
          <p:cNvCxnSpPr/>
          <p:nvPr/>
        </p:nvCxnSpPr>
        <p:spPr>
          <a:xfrm>
            <a:off x="7020272" y="5691333"/>
            <a:ext cx="504056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コネクタ 69"/>
          <p:cNvCxnSpPr/>
          <p:nvPr/>
        </p:nvCxnSpPr>
        <p:spPr>
          <a:xfrm>
            <a:off x="5472100" y="5086956"/>
            <a:ext cx="0" cy="504056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コネクタ 70"/>
          <p:cNvCxnSpPr/>
          <p:nvPr/>
        </p:nvCxnSpPr>
        <p:spPr>
          <a:xfrm>
            <a:off x="6192180" y="4366876"/>
            <a:ext cx="0" cy="50405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コネクタ 71"/>
          <p:cNvCxnSpPr/>
          <p:nvPr/>
        </p:nvCxnSpPr>
        <p:spPr>
          <a:xfrm>
            <a:off x="6192180" y="5086956"/>
            <a:ext cx="0" cy="50405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コネクタ 72"/>
          <p:cNvCxnSpPr/>
          <p:nvPr/>
        </p:nvCxnSpPr>
        <p:spPr>
          <a:xfrm>
            <a:off x="6912260" y="4366876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コネクタ 73"/>
          <p:cNvCxnSpPr/>
          <p:nvPr/>
        </p:nvCxnSpPr>
        <p:spPr>
          <a:xfrm>
            <a:off x="6912260" y="5086956"/>
            <a:ext cx="0" cy="50405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コネクタ 74"/>
          <p:cNvCxnSpPr/>
          <p:nvPr/>
        </p:nvCxnSpPr>
        <p:spPr>
          <a:xfrm>
            <a:off x="7632340" y="4350774"/>
            <a:ext cx="0" cy="50405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コネクタ 75"/>
          <p:cNvCxnSpPr/>
          <p:nvPr/>
        </p:nvCxnSpPr>
        <p:spPr>
          <a:xfrm>
            <a:off x="7632340" y="5086956"/>
            <a:ext cx="0" cy="50405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円/楕円 76"/>
          <p:cNvSpPr/>
          <p:nvPr/>
        </p:nvSpPr>
        <p:spPr>
          <a:xfrm>
            <a:off x="5364088" y="4150852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円/楕円 78"/>
          <p:cNvSpPr/>
          <p:nvPr/>
        </p:nvSpPr>
        <p:spPr>
          <a:xfrm>
            <a:off x="6084168" y="4150852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円/楕円 81"/>
          <p:cNvSpPr/>
          <p:nvPr/>
        </p:nvSpPr>
        <p:spPr>
          <a:xfrm>
            <a:off x="6804248" y="4150852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3" name="円/楕円 82"/>
          <p:cNvSpPr/>
          <p:nvPr/>
        </p:nvSpPr>
        <p:spPr>
          <a:xfrm>
            <a:off x="7524328" y="4150852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4" name="円/楕円 83"/>
          <p:cNvSpPr/>
          <p:nvPr/>
        </p:nvSpPr>
        <p:spPr>
          <a:xfrm>
            <a:off x="5364088" y="4870932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5" name="円/楕円 84"/>
          <p:cNvSpPr/>
          <p:nvPr/>
        </p:nvSpPr>
        <p:spPr>
          <a:xfrm>
            <a:off x="6084168" y="4870932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6" name="円/楕円 85"/>
          <p:cNvSpPr/>
          <p:nvPr/>
        </p:nvSpPr>
        <p:spPr>
          <a:xfrm>
            <a:off x="6804248" y="4870932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7" name="円/楕円 86"/>
          <p:cNvSpPr/>
          <p:nvPr/>
        </p:nvSpPr>
        <p:spPr>
          <a:xfrm>
            <a:off x="7524328" y="4870932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8" name="円/楕円 87"/>
          <p:cNvSpPr/>
          <p:nvPr/>
        </p:nvSpPr>
        <p:spPr>
          <a:xfrm>
            <a:off x="5364088" y="5591012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円/楕円 88"/>
          <p:cNvSpPr/>
          <p:nvPr/>
        </p:nvSpPr>
        <p:spPr>
          <a:xfrm>
            <a:off x="6084168" y="5591012"/>
            <a:ext cx="216024" cy="216024"/>
          </a:xfrm>
          <a:prstGeom prst="ellipse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0" name="円/楕円 89"/>
          <p:cNvSpPr/>
          <p:nvPr/>
        </p:nvSpPr>
        <p:spPr>
          <a:xfrm>
            <a:off x="6804248" y="5591012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1" name="円/楕円 90"/>
          <p:cNvSpPr/>
          <p:nvPr/>
        </p:nvSpPr>
        <p:spPr>
          <a:xfrm>
            <a:off x="7524328" y="5591012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5135028" y="3789040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</a:t>
            </a:r>
            <a:endParaRPr kumimoji="1" lang="ja-JP" altLang="en-US" dirty="0"/>
          </a:p>
        </p:txBody>
      </p:sp>
      <p:sp>
        <p:nvSpPr>
          <p:cNvPr id="93" name="テキスト ボックス 92"/>
          <p:cNvSpPr txBox="1"/>
          <p:nvPr/>
        </p:nvSpPr>
        <p:spPr>
          <a:xfrm>
            <a:off x="5832140" y="3805110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2</a:t>
            </a:r>
            <a:endParaRPr kumimoji="1" lang="ja-JP" altLang="en-US" dirty="0"/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6575188" y="3820395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4</a:t>
            </a:r>
            <a:endParaRPr kumimoji="1" lang="ja-JP" altLang="en-US" dirty="0"/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7295268" y="3820395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7</a:t>
            </a:r>
            <a:endParaRPr kumimoji="1" lang="ja-JP" altLang="en-US" dirty="0"/>
          </a:p>
        </p:txBody>
      </p:sp>
      <p:sp>
        <p:nvSpPr>
          <p:cNvPr id="96" name="テキスト ボックス 95"/>
          <p:cNvSpPr txBox="1"/>
          <p:nvPr/>
        </p:nvSpPr>
        <p:spPr>
          <a:xfrm>
            <a:off x="5096535" y="4601921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3</a:t>
            </a:r>
            <a:endParaRPr kumimoji="1" lang="ja-JP" altLang="en-US" dirty="0"/>
          </a:p>
        </p:txBody>
      </p:sp>
      <p:sp>
        <p:nvSpPr>
          <p:cNvPr id="97" name="テキスト ボックス 96"/>
          <p:cNvSpPr txBox="1"/>
          <p:nvPr/>
        </p:nvSpPr>
        <p:spPr>
          <a:xfrm>
            <a:off x="5754582" y="4601921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5</a:t>
            </a:r>
            <a:endParaRPr kumimoji="1" lang="ja-JP" altLang="en-US" dirty="0"/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6467176" y="4602802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8</a:t>
            </a:r>
            <a:endParaRPr kumimoji="1" lang="ja-JP" altLang="en-US" dirty="0"/>
          </a:p>
        </p:txBody>
      </p:sp>
      <p:sp>
        <p:nvSpPr>
          <p:cNvPr id="99" name="テキスト ボックス 98"/>
          <p:cNvSpPr txBox="1"/>
          <p:nvPr/>
        </p:nvSpPr>
        <p:spPr>
          <a:xfrm>
            <a:off x="7161664" y="4601921"/>
            <a:ext cx="57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10</a:t>
            </a:r>
            <a:endParaRPr kumimoji="1" lang="ja-JP" altLang="en-US" dirty="0"/>
          </a:p>
        </p:txBody>
      </p:sp>
      <p:sp>
        <p:nvSpPr>
          <p:cNvPr id="100" name="テキスト ボックス 99"/>
          <p:cNvSpPr txBox="1"/>
          <p:nvPr/>
        </p:nvSpPr>
        <p:spPr>
          <a:xfrm>
            <a:off x="5027016" y="5406346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6</a:t>
            </a:r>
            <a:endParaRPr kumimoji="1" lang="ja-JP" altLang="en-US" dirty="0"/>
          </a:p>
        </p:txBody>
      </p:sp>
      <p:sp>
        <p:nvSpPr>
          <p:cNvPr id="101" name="テキスト ボックス 100"/>
          <p:cNvSpPr txBox="1"/>
          <p:nvPr/>
        </p:nvSpPr>
        <p:spPr>
          <a:xfrm>
            <a:off x="5747123" y="5406346"/>
            <a:ext cx="4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9</a:t>
            </a:r>
            <a:endParaRPr kumimoji="1" lang="ja-JP" altLang="en-US" dirty="0"/>
          </a:p>
        </p:txBody>
      </p:sp>
      <p:sp>
        <p:nvSpPr>
          <p:cNvPr id="102" name="テキスト ボックス 101"/>
          <p:cNvSpPr txBox="1"/>
          <p:nvPr/>
        </p:nvSpPr>
        <p:spPr>
          <a:xfrm>
            <a:off x="6474634" y="5360234"/>
            <a:ext cx="545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11</a:t>
            </a:r>
            <a:endParaRPr kumimoji="1" lang="ja-JP" altLang="en-US" dirty="0"/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7189886" y="5338984"/>
            <a:ext cx="550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</a:t>
            </a:r>
            <a:endParaRPr kumimoji="1" lang="ja-JP" altLang="en-US" dirty="0"/>
          </a:p>
        </p:txBody>
      </p:sp>
      <p:sp>
        <p:nvSpPr>
          <p:cNvPr id="104" name="円/楕円 103"/>
          <p:cNvSpPr/>
          <p:nvPr/>
        </p:nvSpPr>
        <p:spPr>
          <a:xfrm rot="18841818">
            <a:off x="1552657" y="4660047"/>
            <a:ext cx="2700300" cy="630706"/>
          </a:xfrm>
          <a:prstGeom prst="ellipse">
            <a:avLst/>
          </a:prstGeom>
          <a:solidFill>
            <a:schemeClr val="accent1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5" name="円/楕円 104"/>
          <p:cNvSpPr/>
          <p:nvPr/>
        </p:nvSpPr>
        <p:spPr>
          <a:xfrm rot="18841818">
            <a:off x="5585105" y="4663591"/>
            <a:ext cx="2700300" cy="630706"/>
          </a:xfrm>
          <a:prstGeom prst="ellipse">
            <a:avLst/>
          </a:prstGeom>
          <a:solidFill>
            <a:schemeClr val="accent1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871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SIMPATH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あとは自明な枝狩りなど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スタートから辺が</a:t>
            </a:r>
            <a:r>
              <a:rPr kumimoji="1" lang="en-US" altLang="ja-JP" dirty="0" smtClean="0"/>
              <a:t>2</a:t>
            </a:r>
            <a:r>
              <a:rPr kumimoji="1" lang="ja-JP" altLang="en-US" dirty="0" smtClean="0"/>
              <a:t>本以上出たら</a:t>
            </a:r>
            <a:r>
              <a:rPr kumimoji="1" lang="en-US" altLang="ja-JP" dirty="0" smtClean="0"/>
              <a:t>x</a:t>
            </a:r>
          </a:p>
          <a:p>
            <a:pPr lvl="1"/>
            <a:r>
              <a:rPr lang="ja-JP" altLang="en-US" dirty="0" smtClean="0"/>
              <a:t>自己閉路ができたら</a:t>
            </a:r>
            <a:r>
              <a:rPr lang="en-US" altLang="ja-JP" dirty="0" smtClean="0"/>
              <a:t>x(mate</a:t>
            </a:r>
            <a:r>
              <a:rPr lang="ja-JP" altLang="en-US" dirty="0" smtClean="0"/>
              <a:t>によって判定できる</a:t>
            </a:r>
            <a:r>
              <a:rPr lang="en-US" altLang="ja-JP" dirty="0" smtClean="0"/>
              <a:t>)</a:t>
            </a:r>
            <a:endParaRPr lang="en-US" altLang="ja-JP" dirty="0"/>
          </a:p>
          <a:p>
            <a:r>
              <a:rPr lang="ja-JP" altLang="en-US" dirty="0" smtClean="0"/>
              <a:t>このようにすることで無駄のない</a:t>
            </a:r>
            <a:r>
              <a:rPr lang="en-US" altLang="ja-JP" dirty="0" smtClean="0"/>
              <a:t>ZDD</a:t>
            </a:r>
            <a:r>
              <a:rPr lang="ja-JP" altLang="en-US" dirty="0" smtClean="0"/>
              <a:t>が作成できる！</a:t>
            </a:r>
            <a:endParaRPr lang="en-US" altLang="ja-JP" dirty="0" smtClean="0"/>
          </a:p>
          <a:p>
            <a:r>
              <a:rPr lang="ja-JP" altLang="en-US" dirty="0"/>
              <a:t>あと</a:t>
            </a:r>
            <a:r>
              <a:rPr lang="ja-JP" altLang="en-US" dirty="0" smtClean="0"/>
              <a:t>は数え上げるだけ！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(ZDD</a:t>
            </a:r>
            <a:r>
              <a:rPr lang="ja-JP" altLang="en-US" dirty="0" smtClean="0"/>
              <a:t>について</a:t>
            </a:r>
            <a:r>
              <a:rPr lang="en-US" altLang="ja-JP" dirty="0" smtClean="0"/>
              <a:t>DP</a:t>
            </a:r>
            <a:r>
              <a:rPr lang="ja-JP" altLang="en-US" dirty="0" smtClean="0"/>
              <a:t>的なことをすればよいと思います</a:t>
            </a:r>
            <a:r>
              <a:rPr lang="en-US" altLang="ja-JP" dirty="0" smtClean="0"/>
              <a:t>)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5219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ということで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dirty="0"/>
              <a:t>おねえさん</a:t>
            </a:r>
            <a:r>
              <a:rPr lang="en-US" altLang="ja-JP" dirty="0"/>
              <a:t>ZDD</a:t>
            </a:r>
            <a:r>
              <a:rPr lang="ja-JP" altLang="en-US" dirty="0"/>
              <a:t>使いましょう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（</a:t>
            </a:r>
            <a:r>
              <a:rPr lang="ja-JP" altLang="en-US" dirty="0" err="1"/>
              <a:t>ゆ</a:t>
            </a:r>
            <a:r>
              <a:rPr lang="ja-JP" altLang="en-US" dirty="0"/>
              <a:t>ー</a:t>
            </a:r>
            <a:r>
              <a:rPr lang="ja-JP" altLang="en-US" dirty="0" err="1"/>
              <a:t>て</a:t>
            </a:r>
            <a:r>
              <a:rPr lang="en-US" altLang="ja-JP" dirty="0"/>
              <a:t>21×21</a:t>
            </a:r>
            <a:r>
              <a:rPr lang="ja-JP" altLang="en-US" dirty="0" err="1"/>
              <a:t>ぐらいが</a:t>
            </a:r>
            <a:r>
              <a:rPr lang="ja-JP" altLang="en-US" dirty="0"/>
              <a:t>限度らしい</a:t>
            </a:r>
            <a:r>
              <a:rPr lang="ja-JP" altLang="en-US" dirty="0" smtClean="0"/>
              <a:t>）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50243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 algn="ctr">
              <a:buNone/>
            </a:pPr>
            <a:r>
              <a:rPr lang="ja-JP" altLang="en-US" dirty="0" smtClean="0"/>
              <a:t>ご清聴</a:t>
            </a:r>
            <a:r>
              <a:rPr lang="ja-JP" altLang="en-US" dirty="0"/>
              <a:t>ありがとうございました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26319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クラリティ">
  <a:themeElements>
    <a:clrScheme name="クラリティ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メイリオ">
      <a:majorFont>
        <a:latin typeface="メイリオ"/>
        <a:ea typeface="メイリオ"/>
        <a:cs typeface=""/>
      </a:majorFont>
      <a:minorFont>
        <a:latin typeface="メイリオ"/>
        <a:ea typeface="メイリオ"/>
        <a:cs typeface=""/>
      </a:minorFont>
    </a:fontScheme>
    <a:fmtScheme name="クラリティ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>
    <a:lnDef>
      <a:spPr>
        <a:ln w="381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1027</TotalTime>
  <Words>488</Words>
  <Application>Microsoft Office PowerPoint</Application>
  <PresentationFormat>画面に合わせる (4:3)</PresentationFormat>
  <Paragraphs>271</Paragraphs>
  <Slides>15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6" baseType="lpstr">
      <vt:lpstr>クラリティ</vt:lpstr>
      <vt:lpstr>全探索おねえさんに 教えてあげたいZDD</vt:lpstr>
      <vt:lpstr>PowerPoint プレゼンテーション</vt:lpstr>
      <vt:lpstr>テーマ</vt:lpstr>
      <vt:lpstr>問題設定</vt:lpstr>
      <vt:lpstr>全探索</vt:lpstr>
      <vt:lpstr>全探索</vt:lpstr>
      <vt:lpstr>ZDD</vt:lpstr>
      <vt:lpstr>ZDD</vt:lpstr>
      <vt:lpstr>SIMPATH</vt:lpstr>
      <vt:lpstr>SIMPATH</vt:lpstr>
      <vt:lpstr>SIMPATH</vt:lpstr>
      <vt:lpstr>SIMPATH</vt:lpstr>
      <vt:lpstr>SIMPATH</vt:lpstr>
      <vt:lpstr>ということで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Windows ユーザー</dc:creator>
  <cp:lastModifiedBy>Windows ユーザー</cp:lastModifiedBy>
  <cp:revision>39</cp:revision>
  <dcterms:created xsi:type="dcterms:W3CDTF">2012-10-01T16:46:33Z</dcterms:created>
  <dcterms:modified xsi:type="dcterms:W3CDTF">2012-10-02T09:54:21Z</dcterms:modified>
</cp:coreProperties>
</file>