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84" r:id="rId2"/>
  </p:sldMasterIdLst>
  <p:notesMasterIdLst>
    <p:notesMasterId r:id="rId26"/>
  </p:notesMasterIdLst>
  <p:handoutMasterIdLst>
    <p:handoutMasterId r:id="rId27"/>
  </p:handoutMasterIdLst>
  <p:sldIdLst>
    <p:sldId id="277" r:id="rId3"/>
    <p:sldId id="278" r:id="rId4"/>
    <p:sldId id="280" r:id="rId5"/>
    <p:sldId id="281" r:id="rId6"/>
    <p:sldId id="284" r:id="rId7"/>
    <p:sldId id="285" r:id="rId8"/>
    <p:sldId id="289" r:id="rId9"/>
    <p:sldId id="283" r:id="rId10"/>
    <p:sldId id="282" r:id="rId11"/>
    <p:sldId id="286" r:id="rId12"/>
    <p:sldId id="287" r:id="rId13"/>
    <p:sldId id="288" r:id="rId14"/>
    <p:sldId id="290" r:id="rId15"/>
    <p:sldId id="291" r:id="rId16"/>
    <p:sldId id="293" r:id="rId17"/>
    <p:sldId id="292" r:id="rId18"/>
    <p:sldId id="294" r:id="rId19"/>
    <p:sldId id="295" r:id="rId20"/>
    <p:sldId id="296" r:id="rId21"/>
    <p:sldId id="297" r:id="rId22"/>
    <p:sldId id="298" r:id="rId23"/>
    <p:sldId id="299" r:id="rId24"/>
    <p:sldId id="300" r:id="rId25"/>
  </p:sldIdLst>
  <p:sldSz cx="12192000" cy="6858000"/>
  <p:notesSz cx="6858000" cy="9144000"/>
  <p:embeddedFontLst>
    <p:embeddedFont>
      <p:font typeface="A-OTF UD新ゴ Pr6 R" panose="020B0400000000000000" pitchFamily="34" charset="-128"/>
      <p:regular r:id="rId28"/>
    </p:embeddedFont>
    <p:embeddedFont>
      <p:font typeface="Cambria Math" panose="02040503050406030204" pitchFamily="18" charset="0"/>
      <p:regular r:id="rId29"/>
    </p:embeddedFont>
    <p:embeddedFont>
      <p:font typeface="Meiryo UI" panose="020B0604030504040204" pitchFamily="50" charset="-128"/>
      <p:regular r:id="rId30"/>
      <p:bold r:id="rId31"/>
      <p:italic r:id="rId32"/>
      <p:boldItalic r:id="rId33"/>
    </p:embeddedFont>
    <p:embeddedFont>
      <p:font typeface="Humnst777 Blk BT" panose="020B0803030504030204" pitchFamily="34" charset="0"/>
      <p:regular r:id="rId34"/>
      <p:italic r:id="rId35"/>
    </p:embeddedFont>
    <p:embeddedFont>
      <p:font typeface="A-OTF UD新ゴ Pr6 L" panose="020B0300000000000000" pitchFamily="34" charset="-128"/>
      <p:regular r:id="rId36"/>
    </p:embeddedFont>
    <p:embeddedFont>
      <p:font typeface="Cambria" panose="02040503050406030204" pitchFamily="18" charset="0"/>
      <p:regular r:id="rId37"/>
      <p:bold r:id="rId38"/>
      <p:italic r:id="rId39"/>
      <p:boldItalic r:id="rId40"/>
    </p:embeddedFont>
    <p:embeddedFont>
      <p:font typeface="Humnst777 Lt BT" panose="020B0402030504020204" pitchFamily="34" charset="0"/>
      <p:regular r:id="rId41"/>
      <p:italic r:id="rId42"/>
    </p:embeddedFont>
    <p:embeddedFont>
      <p:font typeface="A-OTF UD新ゴ Pr6 H" panose="020B0800000000000000" pitchFamily="34" charset="-128"/>
      <p:bold r:id="rId43"/>
    </p:embeddedFont>
    <p:embeddedFont>
      <p:font typeface="Humnst777 BT" panose="020B0603030504020204" pitchFamily="34" charset="0"/>
      <p:regular r:id="rId44"/>
      <p:bold r:id="rId45"/>
      <p:italic r:id="rId46"/>
      <p:boldItalic r:id="rId47"/>
    </p:embeddedFont>
    <p:embeddedFont>
      <p:font typeface="A-OTF UD新ゴ Pr6 B" panose="020B0700000000000000" pitchFamily="34" charset="-128"/>
      <p:bold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A8BB1358-D015-41F7-8CEE-81B973512147}">
          <p14:sldIdLst>
            <p14:sldId id="277"/>
            <p14:sldId id="278"/>
            <p14:sldId id="280"/>
            <p14:sldId id="281"/>
            <p14:sldId id="284"/>
            <p14:sldId id="285"/>
            <p14:sldId id="289"/>
            <p14:sldId id="283"/>
            <p14:sldId id="282"/>
            <p14:sldId id="286"/>
            <p14:sldId id="287"/>
            <p14:sldId id="288"/>
            <p14:sldId id="290"/>
            <p14:sldId id="291"/>
            <p14:sldId id="293"/>
            <p14:sldId id="292"/>
            <p14:sldId id="294"/>
            <p14:sldId id="295"/>
            <p14:sldId id="296"/>
            <p14:sldId id="297"/>
            <p14:sldId id="298"/>
            <p14:sldId id="299"/>
            <p14:sldId id="300"/>
          </p14:sldIdLst>
        </p14:section>
      </p14:sectionLst>
    </p:ex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82454" autoAdjust="0"/>
  </p:normalViewPr>
  <p:slideViewPr>
    <p:cSldViewPr snapToGrid="0">
      <p:cViewPr varScale="1">
        <p:scale>
          <a:sx n="76" d="100"/>
          <a:sy n="76" d="100"/>
        </p:scale>
        <p:origin x="126" y="816"/>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2994"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font" Target="fonts/font12.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8" Type="http://schemas.openxmlformats.org/officeDocument/2006/relationships/slide" Target="slides/slide6.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DD71D7-55AC-46BD-81B3-09AB2F9EFBD8}" type="datetimeFigureOut">
              <a:rPr lang="en-US" smtClean="0"/>
              <a:pPr/>
              <a:t>11/19/2013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40BD58-3BFF-4EAF-BB8B-AC67FE801E47}" type="slidenum">
              <a:rPr lang="en-US" smtClean="0"/>
              <a:pPr/>
              <a:t>‹#›</a:t>
            </a:fld>
            <a:endParaRPr lang="en-US" dirty="0"/>
          </a:p>
        </p:txBody>
      </p:sp>
    </p:spTree>
    <p:extLst>
      <p:ext uri="{BB962C8B-B14F-4D97-AF65-F5344CB8AC3E}">
        <p14:creationId xmlns:p14="http://schemas.microsoft.com/office/powerpoint/2010/main" val="4010594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89424F-BB59-4F4E-9822-4CA3E770FFD2}" type="datetimeFigureOut">
              <a:rPr lang="en-US" smtClean="0"/>
              <a:pPr/>
              <a:t>11/19/2013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322CDD-9D6C-4F63-9EC2-648226624108}" type="slidenum">
              <a:rPr lang="en-US" smtClean="0"/>
              <a:pPr/>
              <a:t>‹#›</a:t>
            </a:fld>
            <a:endParaRPr lang="en-US" dirty="0"/>
          </a:p>
        </p:txBody>
      </p:sp>
    </p:spTree>
    <p:extLst>
      <p:ext uri="{BB962C8B-B14F-4D97-AF65-F5344CB8AC3E}">
        <p14:creationId xmlns:p14="http://schemas.microsoft.com/office/powerpoint/2010/main" val="851026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1066800" y="2606040"/>
            <a:ext cx="10058400" cy="2743200"/>
          </a:xfrm>
        </p:spPr>
        <p:txBody>
          <a:bodyPr anchor="b">
            <a:normAutofit/>
          </a:bodyPr>
          <a:lstStyle>
            <a:lvl1pPr algn="l" latinLnBrk="0">
              <a:lnSpc>
                <a:spcPct val="80000"/>
              </a:lnSpc>
              <a:defRPr kumimoji="1" lang="ja-JP" sz="5400">
                <a:solidFill>
                  <a:schemeClr val="tx1"/>
                </a:solidFill>
                <a:effectLst>
                  <a:outerShdw blurRad="38100" dist="25400" dir="18900000" algn="bl" rotWithShape="0">
                    <a:schemeClr val="bg1">
                      <a:alpha val="80000"/>
                    </a:schemeClr>
                  </a:outerShdw>
                </a:effectLst>
                <a:latin typeface="Humnst777 Lt BT" panose="020B0402030504020204" pitchFamily="34" charset="0"/>
                <a:ea typeface="A-OTF UD新ゴ Pr6 L" panose="020B0300000000000000" pitchFamily="34" charset="-128"/>
              </a:defRPr>
            </a:lvl1pPr>
          </a:lstStyle>
          <a:p>
            <a:r>
              <a:rPr kumimoji="1" lang="ja-JP" dirty="0"/>
              <a:t>マスター タイトルのスタイルを編集するには、ここを</a:t>
            </a:r>
            <a:r>
              <a:rPr kumimoji="1" lang="ja-JP" dirty="0" smtClean="0"/>
              <a:t>クリック</a:t>
            </a:r>
            <a:endParaRPr kumimoji="1" lang="ja-JP" dirty="0"/>
          </a:p>
        </p:txBody>
      </p:sp>
      <p:sp>
        <p:nvSpPr>
          <p:cNvPr id="3" name="サブタイトル 2"/>
          <p:cNvSpPr>
            <a:spLocks noGrp="1"/>
          </p:cNvSpPr>
          <p:nvPr>
            <p:ph type="subTitle" idx="1" hasCustomPrompt="1"/>
          </p:nvPr>
        </p:nvSpPr>
        <p:spPr>
          <a:xfrm>
            <a:off x="1066800" y="5360437"/>
            <a:ext cx="10058400" cy="365760"/>
          </a:xfrm>
        </p:spPr>
        <p:txBody>
          <a:bodyPr>
            <a:normAutofit/>
          </a:bodyPr>
          <a:lstStyle>
            <a:lvl1pPr marL="0" indent="0" algn="l" latinLnBrk="0">
              <a:spcBef>
                <a:spcPts val="0"/>
              </a:spcBef>
              <a:buNone/>
              <a:defRPr kumimoji="1" lang="ja-JP" sz="1800" b="1" cap="all" baseline="0">
                <a:solidFill>
                  <a:schemeClr val="accent1"/>
                </a:solidFill>
                <a:effectLst/>
              </a:defRPr>
            </a:lvl1pPr>
            <a:lvl2pPr marL="457200" indent="0" algn="ctr" latinLnBrk="0">
              <a:buNone/>
              <a:defRPr kumimoji="1" lang="ja-JP" sz="2000"/>
            </a:lvl2pPr>
            <a:lvl3pPr marL="914400" indent="0" algn="ctr" latinLnBrk="0">
              <a:buNone/>
              <a:defRPr kumimoji="1" lang="ja-JP" sz="1800"/>
            </a:lvl3pPr>
            <a:lvl4pPr marL="1371600" indent="0" algn="ctr" latinLnBrk="0">
              <a:buNone/>
              <a:defRPr kumimoji="1" lang="ja-JP" sz="1600"/>
            </a:lvl4pPr>
            <a:lvl5pPr marL="1828800" indent="0" algn="ctr" latinLnBrk="0">
              <a:buNone/>
              <a:defRPr kumimoji="1" lang="ja-JP" sz="1600"/>
            </a:lvl5pPr>
            <a:lvl6pPr marL="2286000" indent="0" algn="ctr" latinLnBrk="0">
              <a:buNone/>
              <a:defRPr kumimoji="1" lang="ja-JP" sz="1600"/>
            </a:lvl6pPr>
            <a:lvl7pPr marL="2743200" indent="0" algn="ctr" latinLnBrk="0">
              <a:buNone/>
              <a:defRPr kumimoji="1" lang="ja-JP" sz="1600"/>
            </a:lvl7pPr>
            <a:lvl8pPr marL="3200400" indent="0" algn="ctr" latinLnBrk="0">
              <a:buNone/>
              <a:defRPr kumimoji="1" lang="ja-JP" sz="1600"/>
            </a:lvl8pPr>
            <a:lvl9pPr marL="3657600" indent="0" algn="ctr" latinLnBrk="0">
              <a:buNone/>
              <a:defRPr kumimoji="1" lang="ja-JP" sz="1600"/>
            </a:lvl9pPr>
          </a:lstStyle>
          <a:p>
            <a:r>
              <a:rPr kumimoji="1" lang="ja-JP" dirty="0"/>
              <a:t>マスター サブタイトルのスタイルを編集するには、ここを</a:t>
            </a:r>
            <a:r>
              <a:rPr kumimoji="1" lang="ja-JP" dirty="0" smtClean="0"/>
              <a:t>クリック</a:t>
            </a:r>
            <a:endParaRPr kumimoji="1" lang="ja-JP" dirty="0"/>
          </a:p>
        </p:txBody>
      </p:sp>
      <p:sp>
        <p:nvSpPr>
          <p:cNvPr id="8" name="長方形 7"/>
          <p:cNvSpPr/>
          <p:nvPr/>
        </p:nvSpPr>
        <p:spPr>
          <a:xfrm>
            <a:off x="0" y="5888736"/>
            <a:ext cx="12192000" cy="109728"/>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dirty="0">
              <a:ea typeface="Meiryo UI" panose="020B0604030504040204" pitchFamily="50" charset="-128"/>
            </a:endParaRPr>
          </a:p>
        </p:txBody>
      </p:sp>
      <p:sp>
        <p:nvSpPr>
          <p:cNvPr id="9" name="長方形 8"/>
          <p:cNvSpPr/>
          <p:nvPr/>
        </p:nvSpPr>
        <p:spPr>
          <a:xfrm>
            <a:off x="0" y="5888736"/>
            <a:ext cx="12192000" cy="109728"/>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dirty="0">
              <a:ea typeface="Meiryo UI" panose="020B0604030504040204" pitchFamily="50" charset="-128"/>
            </a:endParaRPr>
          </a:p>
        </p:txBody>
      </p:sp>
      <p:sp>
        <p:nvSpPr>
          <p:cNvPr id="6" name="Rectangle 7"/>
          <p:cNvSpPr/>
          <p:nvPr userDrawn="1"/>
        </p:nvSpPr>
        <p:spPr>
          <a:xfrm>
            <a:off x="0" y="5888736"/>
            <a:ext cx="12192000" cy="109728"/>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8"/>
          <p:cNvSpPr/>
          <p:nvPr userDrawn="1"/>
        </p:nvSpPr>
        <p:spPr>
          <a:xfrm>
            <a:off x="0" y="5888736"/>
            <a:ext cx="12192000" cy="109728"/>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334124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dirty="0"/>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dirty="0"/>
          </a:p>
        </p:txBody>
      </p:sp>
      <p:sp>
        <p:nvSpPr>
          <p:cNvPr id="4" name="日付プレースホルダー 3"/>
          <p:cNvSpPr>
            <a:spLocks noGrp="1"/>
          </p:cNvSpPr>
          <p:nvPr>
            <p:ph type="dt" sz="half" idx="10"/>
          </p:nvPr>
        </p:nvSpPr>
        <p:spPr/>
        <p:txBody>
          <a:bodyPr/>
          <a:lstStyle/>
          <a:p>
            <a:endParaRPr lang="en-US" dirty="0"/>
          </a:p>
        </p:txBody>
      </p:sp>
      <p:sp>
        <p:nvSpPr>
          <p:cNvPr id="5" name="フッター プレースホルダー 4"/>
          <p:cNvSpPr>
            <a:spLocks noGrp="1"/>
          </p:cNvSpPr>
          <p:nvPr>
            <p:ph type="ftr" sz="quarter" idx="11"/>
          </p:nvPr>
        </p:nvSpPr>
        <p:spPr/>
        <p:txBody>
          <a:bodyPr/>
          <a:lstStyle/>
          <a:p>
            <a:endParaRPr lang="en-US" dirty="0"/>
          </a:p>
        </p:txBody>
      </p:sp>
      <p:sp>
        <p:nvSpPr>
          <p:cNvPr id="6" name="スライド番号プレースホルダー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8197247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pic>
        <p:nvPicPr>
          <p:cNvPr id="8" name="図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7753739" y="283"/>
            <a:ext cx="4435717" cy="6856286"/>
          </a:xfrm>
          <a:prstGeom prst="rect">
            <a:avLst/>
          </a:prstGeom>
        </p:spPr>
      </p:pic>
      <p:sp>
        <p:nvSpPr>
          <p:cNvPr id="2" name="タイトル 1"/>
          <p:cNvSpPr>
            <a:spLocks noGrp="1"/>
          </p:cNvSpPr>
          <p:nvPr>
            <p:ph type="title"/>
          </p:nvPr>
        </p:nvSpPr>
        <p:spPr>
          <a:xfrm>
            <a:off x="1066800" y="1565829"/>
            <a:ext cx="5943600" cy="4114800"/>
          </a:xfrm>
        </p:spPr>
        <p:txBody>
          <a:bodyPr anchor="b">
            <a:normAutofit/>
          </a:bodyPr>
          <a:lstStyle>
            <a:lvl1pPr latinLnBrk="0">
              <a:lnSpc>
                <a:spcPct val="80000"/>
              </a:lnSpc>
              <a:defRPr kumimoji="1" lang="ja-JP" sz="3600">
                <a:effectLst>
                  <a:outerShdw blurRad="38100" dist="25400" dir="18900000" algn="bl" rotWithShape="0">
                    <a:schemeClr val="bg1">
                      <a:alpha val="80000"/>
                    </a:schemeClr>
                  </a:outerShdw>
                </a:effectLst>
                <a:latin typeface="Humnst777 Lt BT" panose="020B0402030504020204" pitchFamily="34" charset="0"/>
                <a:ea typeface="A-OTF UD新ゴ Pr6 L" panose="020B0300000000000000" pitchFamily="34" charset="-128"/>
              </a:defRPr>
            </a:lvl1pPr>
          </a:lstStyle>
          <a:p>
            <a:r>
              <a:rPr kumimoji="1" lang="ja-JP" altLang="en-US" dirty="0" smtClean="0"/>
              <a:t>マスター タイトルの書式設定</a:t>
            </a:r>
            <a:endParaRPr kumimoji="1" lang="ja-JP" dirty="0"/>
          </a:p>
        </p:txBody>
      </p:sp>
      <p:sp>
        <p:nvSpPr>
          <p:cNvPr id="3" name="テキスト プレースホルダー 2"/>
          <p:cNvSpPr>
            <a:spLocks noGrp="1"/>
          </p:cNvSpPr>
          <p:nvPr>
            <p:ph type="body" idx="1"/>
          </p:nvPr>
        </p:nvSpPr>
        <p:spPr>
          <a:xfrm>
            <a:off x="1066801" y="5682343"/>
            <a:ext cx="5943600" cy="410547"/>
          </a:xfrm>
        </p:spPr>
        <p:txBody>
          <a:bodyPr>
            <a:noAutofit/>
          </a:bodyPr>
          <a:lstStyle>
            <a:lvl1pPr marL="0" indent="0" latinLnBrk="0">
              <a:spcBef>
                <a:spcPts val="0"/>
              </a:spcBef>
              <a:buNone/>
              <a:defRPr kumimoji="1" lang="ja-JP" sz="1800" b="1" cap="all" baseline="0"/>
            </a:lvl1pPr>
            <a:lvl2pPr marL="457200" indent="0" latinLnBrk="0">
              <a:buNone/>
              <a:defRPr kumimoji="1" lang="ja-JP" sz="2000"/>
            </a:lvl2pPr>
            <a:lvl3pPr marL="914400" indent="0" latinLnBrk="0">
              <a:buNone/>
              <a:defRPr kumimoji="1" lang="ja-JP" sz="1800"/>
            </a:lvl3pPr>
            <a:lvl4pPr marL="1371600" indent="0" latinLnBrk="0">
              <a:buNone/>
              <a:defRPr kumimoji="1" lang="ja-JP" sz="1600"/>
            </a:lvl4pPr>
            <a:lvl5pPr marL="1828800" indent="0" latinLnBrk="0">
              <a:buNone/>
              <a:defRPr kumimoji="1" lang="ja-JP" sz="1600"/>
            </a:lvl5pPr>
            <a:lvl6pPr marL="2286000" indent="0" latinLnBrk="0">
              <a:buNone/>
              <a:defRPr kumimoji="1" lang="ja-JP" sz="1600"/>
            </a:lvl6pPr>
            <a:lvl7pPr marL="2743200" indent="0" latinLnBrk="0">
              <a:buNone/>
              <a:defRPr kumimoji="1" lang="ja-JP" sz="1600"/>
            </a:lvl7pPr>
            <a:lvl8pPr marL="3200400" indent="0" latinLnBrk="0">
              <a:buNone/>
              <a:defRPr kumimoji="1" lang="ja-JP" sz="1600"/>
            </a:lvl8pPr>
            <a:lvl9pPr marL="3657600" indent="0" latinLnBrk="0">
              <a:buNone/>
              <a:defRPr kumimoji="1" lang="ja-JP" sz="1600"/>
            </a:lvl9pPr>
          </a:lstStyle>
          <a:p>
            <a:pPr lvl="0"/>
            <a:r>
              <a:rPr kumimoji="1" lang="ja-JP" altLang="en-US" smtClean="0"/>
              <a:t>マスター テキストの書式設定</a:t>
            </a:r>
          </a:p>
        </p:txBody>
      </p:sp>
      <p:sp>
        <p:nvSpPr>
          <p:cNvPr id="9" name="長方形 8"/>
          <p:cNvSpPr/>
          <p:nvPr/>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dirty="0">
              <a:ea typeface="Meiryo UI" panose="020B0604030504040204" pitchFamily="50" charset="-128"/>
            </a:endParaRPr>
          </a:p>
        </p:txBody>
      </p:sp>
      <p:sp>
        <p:nvSpPr>
          <p:cNvPr id="11" name="長方形 10"/>
          <p:cNvSpPr/>
          <p:nvPr/>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dirty="0">
              <a:ea typeface="Meiryo UI" panose="020B0604030504040204" pitchFamily="50" charset="-128"/>
            </a:endParaRPr>
          </a:p>
        </p:txBody>
      </p:sp>
      <p:pic>
        <p:nvPicPr>
          <p:cNvPr id="7"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53739" y="283"/>
            <a:ext cx="4435717" cy="6856286"/>
          </a:xfrm>
          <a:prstGeom prst="rect">
            <a:avLst/>
          </a:prstGeom>
        </p:spPr>
      </p:pic>
      <p:sp>
        <p:nvSpPr>
          <p:cNvPr id="10" name="Rectangle 8"/>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0"/>
          <p:cNvSpPr/>
          <p:nvPr userDrawn="1"/>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072811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dirty="0"/>
          </a:p>
        </p:txBody>
      </p:sp>
      <p:sp>
        <p:nvSpPr>
          <p:cNvPr id="3" name="コンテンツ プレースホルダー 2"/>
          <p:cNvSpPr>
            <a:spLocks noGrp="1"/>
          </p:cNvSpPr>
          <p:nvPr>
            <p:ph sz="half" idx="1"/>
          </p:nvPr>
        </p:nvSpPr>
        <p:spPr>
          <a:xfrm>
            <a:off x="1295400" y="1825625"/>
            <a:ext cx="4724400" cy="4117975"/>
          </a:xfrm>
        </p:spPr>
        <p:txBody>
          <a:bodyPr>
            <a:normAutofit/>
          </a:bodyPr>
          <a:lstStyle>
            <a:lvl1pPr latinLnBrk="0">
              <a:defRPr kumimoji="1" lang="ja-JP" sz="2000"/>
            </a:lvl1pPr>
            <a:lvl2pPr latinLnBrk="0">
              <a:defRPr kumimoji="1" lang="ja-JP" sz="1800"/>
            </a:lvl2pPr>
            <a:lvl3pPr latinLnBrk="0">
              <a:defRPr kumimoji="1" lang="ja-JP" sz="1600"/>
            </a:lvl3pPr>
            <a:lvl4pPr latinLnBrk="0">
              <a:defRPr kumimoji="1" lang="ja-JP" sz="1400"/>
            </a:lvl4pPr>
            <a:lvl5pPr latinLnBrk="0">
              <a:defRPr kumimoji="1" lang="ja-JP" sz="1400"/>
            </a:lvl5pPr>
            <a:lvl6pPr latinLnBrk="0">
              <a:defRPr kumimoji="1" lang="ja-JP" sz="1800"/>
            </a:lvl6pPr>
            <a:lvl7pPr latinLnBrk="0">
              <a:defRPr kumimoji="1" lang="ja-JP" sz="1800"/>
            </a:lvl7pPr>
            <a:lvl8pPr latinLnBrk="0">
              <a:defRPr kumimoji="1" lang="ja-JP" sz="1800"/>
            </a:lvl8pPr>
            <a:lvl9pPr latinLnBrk="0">
              <a:defRPr kumimoji="1" lang="ja-JP"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dirty="0"/>
          </a:p>
        </p:txBody>
      </p:sp>
      <p:sp>
        <p:nvSpPr>
          <p:cNvPr id="4" name="コンテンツ プレースホルダー 3"/>
          <p:cNvSpPr>
            <a:spLocks noGrp="1"/>
          </p:cNvSpPr>
          <p:nvPr>
            <p:ph sz="half" idx="2"/>
          </p:nvPr>
        </p:nvSpPr>
        <p:spPr>
          <a:xfrm>
            <a:off x="6172199" y="1825625"/>
            <a:ext cx="4724400" cy="4117975"/>
          </a:xfrm>
        </p:spPr>
        <p:txBody>
          <a:bodyPr>
            <a:normAutofit/>
          </a:bodyPr>
          <a:lstStyle>
            <a:lvl1pPr latinLnBrk="0">
              <a:defRPr kumimoji="1" lang="ja-JP" sz="2000"/>
            </a:lvl1pPr>
            <a:lvl2pPr latinLnBrk="0">
              <a:defRPr kumimoji="1" lang="ja-JP" sz="1800"/>
            </a:lvl2pPr>
            <a:lvl3pPr latinLnBrk="0">
              <a:defRPr kumimoji="1" lang="ja-JP" sz="1600"/>
            </a:lvl3pPr>
            <a:lvl4pPr latinLnBrk="0">
              <a:defRPr kumimoji="1" lang="ja-JP" sz="1400"/>
            </a:lvl4pPr>
            <a:lvl5pPr latinLnBrk="0">
              <a:defRPr kumimoji="1" lang="ja-JP" sz="1400"/>
            </a:lvl5pPr>
            <a:lvl6pPr latinLnBrk="0">
              <a:defRPr kumimoji="1" lang="ja-JP" sz="1800"/>
            </a:lvl6pPr>
            <a:lvl7pPr latinLnBrk="0">
              <a:defRPr kumimoji="1" lang="ja-JP" sz="1800"/>
            </a:lvl7pPr>
            <a:lvl8pPr latinLnBrk="0">
              <a:defRPr kumimoji="1" lang="ja-JP" sz="1800"/>
            </a:lvl8pPr>
            <a:lvl9pPr latinLnBrk="0">
              <a:defRPr kumimoji="1" lang="ja-JP"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p>
        </p:txBody>
      </p:sp>
      <p:sp>
        <p:nvSpPr>
          <p:cNvPr id="5" name="日付プレースホルダー 4"/>
          <p:cNvSpPr>
            <a:spLocks noGrp="1"/>
          </p:cNvSpPr>
          <p:nvPr>
            <p:ph type="dt" sz="half" idx="10"/>
          </p:nvPr>
        </p:nvSpPr>
        <p:spPr/>
        <p:txBody>
          <a:bodyPr/>
          <a:lstStyle/>
          <a:p>
            <a:endParaRPr lang="en-US" dirty="0"/>
          </a:p>
        </p:txBody>
      </p:sp>
      <p:sp>
        <p:nvSpPr>
          <p:cNvPr id="6" name="フッター プレースホルダー 5"/>
          <p:cNvSpPr>
            <a:spLocks noGrp="1"/>
          </p:cNvSpPr>
          <p:nvPr>
            <p:ph type="ftr" sz="quarter" idx="11"/>
          </p:nvPr>
        </p:nvSpPr>
        <p:spPr/>
        <p:txBody>
          <a:bodyPr/>
          <a:lstStyle/>
          <a:p>
            <a:endParaRPr lang="en-US" dirty="0"/>
          </a:p>
        </p:txBody>
      </p:sp>
      <p:sp>
        <p:nvSpPr>
          <p:cNvPr id="7" name="スライド番号プレースホルダー 6"/>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20198019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dirty="0"/>
          </a:p>
        </p:txBody>
      </p:sp>
      <p:sp>
        <p:nvSpPr>
          <p:cNvPr id="3" name="テキスト プレースホルダー 2"/>
          <p:cNvSpPr>
            <a:spLocks noGrp="1"/>
          </p:cNvSpPr>
          <p:nvPr>
            <p:ph type="body" idx="1"/>
          </p:nvPr>
        </p:nvSpPr>
        <p:spPr>
          <a:xfrm>
            <a:off x="1295400" y="1828800"/>
            <a:ext cx="4727448" cy="641350"/>
          </a:xfrm>
        </p:spPr>
        <p:txBody>
          <a:bodyPr anchor="ctr">
            <a:normAutofit/>
          </a:bodyPr>
          <a:lstStyle>
            <a:lvl1pPr marL="0" indent="0" latinLnBrk="0">
              <a:spcBef>
                <a:spcPts val="0"/>
              </a:spcBef>
              <a:buNone/>
              <a:defRPr kumimoji="1" lang="ja-JP" sz="2000" b="1" cap="all" baseline="0"/>
            </a:lvl1pPr>
            <a:lvl2pPr marL="457200" indent="0" latinLnBrk="0">
              <a:buNone/>
              <a:defRPr kumimoji="1" lang="ja-JP" sz="2000" b="1"/>
            </a:lvl2pPr>
            <a:lvl3pPr marL="914400" indent="0" latinLnBrk="0">
              <a:buNone/>
              <a:defRPr kumimoji="1" lang="ja-JP" sz="1800" b="1"/>
            </a:lvl3pPr>
            <a:lvl4pPr marL="1371600" indent="0" latinLnBrk="0">
              <a:buNone/>
              <a:defRPr kumimoji="1" lang="ja-JP" sz="1600" b="1"/>
            </a:lvl4pPr>
            <a:lvl5pPr marL="1828800" indent="0" latinLnBrk="0">
              <a:buNone/>
              <a:defRPr kumimoji="1" lang="ja-JP" sz="1600" b="1"/>
            </a:lvl5pPr>
            <a:lvl6pPr marL="2286000" indent="0" latinLnBrk="0">
              <a:buNone/>
              <a:defRPr kumimoji="1" lang="ja-JP" sz="1600" b="1"/>
            </a:lvl6pPr>
            <a:lvl7pPr marL="2743200" indent="0" latinLnBrk="0">
              <a:buNone/>
              <a:defRPr kumimoji="1" lang="ja-JP" sz="1600" b="1"/>
            </a:lvl7pPr>
            <a:lvl8pPr marL="3200400" indent="0" latinLnBrk="0">
              <a:buNone/>
              <a:defRPr kumimoji="1" lang="ja-JP" sz="1600" b="1"/>
            </a:lvl8pPr>
            <a:lvl9pPr marL="3657600" indent="0" latinLnBrk="0">
              <a:buNone/>
              <a:defRPr kumimoji="1" lang="ja-JP"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1295400" y="2470151"/>
            <a:ext cx="4727448" cy="3473450"/>
          </a:xfrm>
        </p:spPr>
        <p:txBody>
          <a:bodyPr>
            <a:normAutofit/>
          </a:bodyPr>
          <a:lstStyle>
            <a:lvl1pPr latinLnBrk="0">
              <a:defRPr kumimoji="1" lang="ja-JP" sz="2000"/>
            </a:lvl1pPr>
            <a:lvl2pPr latinLnBrk="0">
              <a:defRPr kumimoji="1" lang="ja-JP" sz="1800"/>
            </a:lvl2pPr>
            <a:lvl3pPr latinLnBrk="0">
              <a:defRPr kumimoji="1" lang="ja-JP" sz="1600"/>
            </a:lvl3pPr>
            <a:lvl4pPr latinLnBrk="0">
              <a:defRPr kumimoji="1" lang="ja-JP" sz="1400"/>
            </a:lvl4pPr>
            <a:lvl5pPr latinLnBrk="0">
              <a:defRPr kumimoji="1" lang="ja-JP" sz="1400"/>
            </a:lvl5pPr>
            <a:lvl6pPr latinLnBrk="0">
              <a:defRPr kumimoji="1" lang="ja-JP" sz="1600"/>
            </a:lvl6pPr>
            <a:lvl7pPr latinLnBrk="0">
              <a:defRPr kumimoji="1" lang="ja-JP" sz="1600"/>
            </a:lvl7pPr>
            <a:lvl8pPr latinLnBrk="0">
              <a:defRPr kumimoji="1" lang="ja-JP" sz="1600"/>
            </a:lvl8pPr>
            <a:lvl9pPr latinLnBrk="0">
              <a:defRPr kumimoji="1" lang="ja-JP"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dirty="0"/>
          </a:p>
        </p:txBody>
      </p:sp>
      <p:sp>
        <p:nvSpPr>
          <p:cNvPr id="5" name="テキスト プレースホルダー 4"/>
          <p:cNvSpPr>
            <a:spLocks noGrp="1"/>
          </p:cNvSpPr>
          <p:nvPr>
            <p:ph type="body" sz="quarter" idx="3"/>
          </p:nvPr>
        </p:nvSpPr>
        <p:spPr>
          <a:xfrm>
            <a:off x="6167628" y="1828800"/>
            <a:ext cx="4727448" cy="641350"/>
          </a:xfrm>
        </p:spPr>
        <p:txBody>
          <a:bodyPr anchor="ctr">
            <a:normAutofit/>
          </a:bodyPr>
          <a:lstStyle>
            <a:lvl1pPr marL="0" indent="0" latinLnBrk="0">
              <a:spcBef>
                <a:spcPts val="0"/>
              </a:spcBef>
              <a:buNone/>
              <a:defRPr kumimoji="1" lang="ja-JP" sz="2000" b="1" cap="all" baseline="0"/>
            </a:lvl1pPr>
            <a:lvl2pPr marL="457200" indent="0" latinLnBrk="0">
              <a:buNone/>
              <a:defRPr kumimoji="1" lang="ja-JP" sz="2000" b="1"/>
            </a:lvl2pPr>
            <a:lvl3pPr marL="914400" indent="0" latinLnBrk="0">
              <a:buNone/>
              <a:defRPr kumimoji="1" lang="ja-JP" sz="1800" b="1"/>
            </a:lvl3pPr>
            <a:lvl4pPr marL="1371600" indent="0" latinLnBrk="0">
              <a:buNone/>
              <a:defRPr kumimoji="1" lang="ja-JP" sz="1600" b="1"/>
            </a:lvl4pPr>
            <a:lvl5pPr marL="1828800" indent="0" latinLnBrk="0">
              <a:buNone/>
              <a:defRPr kumimoji="1" lang="ja-JP" sz="1600" b="1"/>
            </a:lvl5pPr>
            <a:lvl6pPr marL="2286000" indent="0" latinLnBrk="0">
              <a:buNone/>
              <a:defRPr kumimoji="1" lang="ja-JP" sz="1600" b="1"/>
            </a:lvl6pPr>
            <a:lvl7pPr marL="2743200" indent="0" latinLnBrk="0">
              <a:buNone/>
              <a:defRPr kumimoji="1" lang="ja-JP" sz="1600" b="1"/>
            </a:lvl7pPr>
            <a:lvl8pPr marL="3200400" indent="0" latinLnBrk="0">
              <a:buNone/>
              <a:defRPr kumimoji="1" lang="ja-JP" sz="1600" b="1"/>
            </a:lvl8pPr>
            <a:lvl9pPr marL="3657600" indent="0" latinLnBrk="0">
              <a:buNone/>
              <a:defRPr kumimoji="1" lang="ja-JP"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69152" y="2470151"/>
            <a:ext cx="4727448" cy="3473450"/>
          </a:xfrm>
        </p:spPr>
        <p:txBody>
          <a:bodyPr>
            <a:normAutofit/>
          </a:bodyPr>
          <a:lstStyle>
            <a:lvl1pPr latinLnBrk="0">
              <a:defRPr kumimoji="1" lang="ja-JP" sz="2000"/>
            </a:lvl1pPr>
            <a:lvl2pPr latinLnBrk="0">
              <a:defRPr kumimoji="1" lang="ja-JP" sz="1800"/>
            </a:lvl2pPr>
            <a:lvl3pPr latinLnBrk="0">
              <a:defRPr kumimoji="1" lang="ja-JP" sz="1600"/>
            </a:lvl3pPr>
            <a:lvl4pPr latinLnBrk="0">
              <a:defRPr kumimoji="1" lang="ja-JP" sz="1400"/>
            </a:lvl4pPr>
            <a:lvl5pPr latinLnBrk="0">
              <a:defRPr kumimoji="1" lang="ja-JP" sz="1400"/>
            </a:lvl5pPr>
            <a:lvl6pPr latinLnBrk="0">
              <a:defRPr kumimoji="1" lang="ja-JP" sz="1600"/>
            </a:lvl6pPr>
            <a:lvl7pPr latinLnBrk="0">
              <a:defRPr kumimoji="1" lang="ja-JP" sz="1600"/>
            </a:lvl7pPr>
            <a:lvl8pPr latinLnBrk="0">
              <a:defRPr kumimoji="1" lang="ja-JP" sz="1600"/>
            </a:lvl8pPr>
            <a:lvl9pPr latinLnBrk="0">
              <a:defRPr kumimoji="1" lang="ja-JP"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p>
        </p:txBody>
      </p:sp>
      <p:sp>
        <p:nvSpPr>
          <p:cNvPr id="7" name="日付プレースホルダー 6"/>
          <p:cNvSpPr>
            <a:spLocks noGrp="1"/>
          </p:cNvSpPr>
          <p:nvPr>
            <p:ph type="dt" sz="half" idx="10"/>
          </p:nvPr>
        </p:nvSpPr>
        <p:spPr/>
        <p:txBody>
          <a:bodyPr/>
          <a:lstStyle/>
          <a:p>
            <a:endParaRPr lang="en-US" dirty="0"/>
          </a:p>
        </p:txBody>
      </p:sp>
      <p:sp>
        <p:nvSpPr>
          <p:cNvPr id="8" name="フッター プレースホルダー 7"/>
          <p:cNvSpPr>
            <a:spLocks noGrp="1"/>
          </p:cNvSpPr>
          <p:nvPr>
            <p:ph type="ftr" sz="quarter" idx="11"/>
          </p:nvPr>
        </p:nvSpPr>
        <p:spPr/>
        <p:txBody>
          <a:bodyPr/>
          <a:lstStyle/>
          <a:p>
            <a:endParaRPr lang="en-US" dirty="0"/>
          </a:p>
        </p:txBody>
      </p:sp>
      <p:sp>
        <p:nvSpPr>
          <p:cNvPr id="9" name="スライド番号プレースホルダー 8"/>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121862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dirty="0"/>
          </a:p>
        </p:txBody>
      </p:sp>
      <p:sp>
        <p:nvSpPr>
          <p:cNvPr id="3" name="日付プレースホルダー 2"/>
          <p:cNvSpPr>
            <a:spLocks noGrp="1"/>
          </p:cNvSpPr>
          <p:nvPr>
            <p:ph type="dt" sz="half" idx="10"/>
          </p:nvPr>
        </p:nvSpPr>
        <p:spPr/>
        <p:txBody>
          <a:bodyPr/>
          <a:lstStyle/>
          <a:p>
            <a:endParaRPr lang="en-US" dirty="0"/>
          </a:p>
        </p:txBody>
      </p:sp>
      <p:sp>
        <p:nvSpPr>
          <p:cNvPr id="4" name="フッター プレースホルダー 3"/>
          <p:cNvSpPr>
            <a:spLocks noGrp="1"/>
          </p:cNvSpPr>
          <p:nvPr>
            <p:ph type="ftr" sz="quarter" idx="11"/>
          </p:nvPr>
        </p:nvSpPr>
        <p:spPr/>
        <p:txBody>
          <a:bodyPr/>
          <a:lstStyle/>
          <a:p>
            <a:endParaRPr lang="en-US" dirty="0"/>
          </a:p>
        </p:txBody>
      </p:sp>
      <p:sp>
        <p:nvSpPr>
          <p:cNvPr id="5" name="スライド番号プレースホルダー 4"/>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20875644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lang="en-US" dirty="0"/>
          </a:p>
        </p:txBody>
      </p:sp>
      <p:sp>
        <p:nvSpPr>
          <p:cNvPr id="3" name="フッター プレースホルダー 2"/>
          <p:cNvSpPr>
            <a:spLocks noGrp="1"/>
          </p:cNvSpPr>
          <p:nvPr>
            <p:ph type="ftr" sz="quarter" idx="11"/>
          </p:nvPr>
        </p:nvSpPr>
        <p:spPr/>
        <p:txBody>
          <a:bodyPr/>
          <a:lstStyle/>
          <a:p>
            <a:endParaRPr lang="en-US" dirty="0"/>
          </a:p>
        </p:txBody>
      </p:sp>
      <p:sp>
        <p:nvSpPr>
          <p:cNvPr id="4" name="スライド番号プレースホルダー 3"/>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29571499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pic>
        <p:nvPicPr>
          <p:cNvPr id="9" name="図 8"/>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7753739" y="283"/>
            <a:ext cx="4435717" cy="6856286"/>
          </a:xfrm>
          <a:prstGeom prst="rect">
            <a:avLst/>
          </a:prstGeom>
        </p:spPr>
      </p:pic>
      <p:sp>
        <p:nvSpPr>
          <p:cNvPr id="10" name="長方形 9"/>
          <p:cNvSpPr/>
          <p:nvPr/>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dirty="0">
              <a:ea typeface="Meiryo UI" panose="020B0604030504040204" pitchFamily="50" charset="-128"/>
            </a:endParaRPr>
          </a:p>
        </p:txBody>
      </p:sp>
      <p:sp>
        <p:nvSpPr>
          <p:cNvPr id="11" name="長方形 10"/>
          <p:cNvSpPr/>
          <p:nvPr/>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dirty="0">
              <a:ea typeface="Meiryo UI" panose="020B0604030504040204" pitchFamily="50" charset="-128"/>
            </a:endParaRPr>
          </a:p>
        </p:txBody>
      </p:sp>
      <p:sp>
        <p:nvSpPr>
          <p:cNvPr id="2" name="タイトル 1"/>
          <p:cNvSpPr>
            <a:spLocks noGrp="1"/>
          </p:cNvSpPr>
          <p:nvPr>
            <p:ph type="title"/>
          </p:nvPr>
        </p:nvSpPr>
        <p:spPr>
          <a:xfrm>
            <a:off x="8229601" y="2514600"/>
            <a:ext cx="3474720" cy="1600200"/>
          </a:xfrm>
        </p:spPr>
        <p:txBody>
          <a:bodyPr anchor="b">
            <a:normAutofit/>
          </a:bodyPr>
          <a:lstStyle>
            <a:lvl1pPr latinLnBrk="0">
              <a:defRPr kumimoji="1" lang="ja-JP" sz="2400"/>
            </a:lvl1pPr>
          </a:lstStyle>
          <a:p>
            <a:r>
              <a:rPr kumimoji="1" lang="ja-JP" altLang="en-US" smtClean="0"/>
              <a:t>マスター タイトルの書式設定</a:t>
            </a:r>
            <a:endParaRPr kumimoji="1" lang="ja-JP" dirty="0"/>
          </a:p>
        </p:txBody>
      </p:sp>
      <p:sp>
        <p:nvSpPr>
          <p:cNvPr id="3" name="コンテンツ プレースホルダー 2"/>
          <p:cNvSpPr>
            <a:spLocks noGrp="1"/>
          </p:cNvSpPr>
          <p:nvPr>
            <p:ph idx="1"/>
          </p:nvPr>
        </p:nvSpPr>
        <p:spPr>
          <a:xfrm>
            <a:off x="790302" y="685800"/>
            <a:ext cx="6126480" cy="5486400"/>
          </a:xfrm>
        </p:spPr>
        <p:txBody>
          <a:bodyPr>
            <a:normAutofit/>
          </a:bodyPr>
          <a:lstStyle>
            <a:lvl1pPr latinLnBrk="0">
              <a:defRPr kumimoji="1" lang="ja-JP" sz="2000"/>
            </a:lvl1pPr>
            <a:lvl2pPr latinLnBrk="0">
              <a:defRPr kumimoji="1" lang="ja-JP" sz="1800"/>
            </a:lvl2pPr>
            <a:lvl3pPr latinLnBrk="0">
              <a:defRPr kumimoji="1" lang="ja-JP" sz="1600"/>
            </a:lvl3pPr>
            <a:lvl4pPr latinLnBrk="0">
              <a:defRPr kumimoji="1" lang="ja-JP" sz="1400"/>
            </a:lvl4pPr>
            <a:lvl5pPr latinLnBrk="0">
              <a:defRPr kumimoji="1" lang="ja-JP" sz="1400"/>
            </a:lvl5pPr>
            <a:lvl6pPr latinLnBrk="0">
              <a:defRPr kumimoji="1" lang="ja-JP" sz="2000"/>
            </a:lvl6pPr>
            <a:lvl7pPr latinLnBrk="0">
              <a:defRPr kumimoji="1" lang="ja-JP" sz="2000"/>
            </a:lvl7pPr>
            <a:lvl8pPr latinLnBrk="0">
              <a:defRPr kumimoji="1" lang="ja-JP" sz="2000"/>
            </a:lvl8pPr>
            <a:lvl9pPr latinLnBrk="0">
              <a:defRPr kumimoji="1" lang="ja-JP"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dirty="0"/>
          </a:p>
        </p:txBody>
      </p:sp>
      <p:sp>
        <p:nvSpPr>
          <p:cNvPr id="4" name="テキスト プレースホルダー 3"/>
          <p:cNvSpPr>
            <a:spLocks noGrp="1"/>
          </p:cNvSpPr>
          <p:nvPr>
            <p:ph type="body" sz="half" idx="2"/>
          </p:nvPr>
        </p:nvSpPr>
        <p:spPr>
          <a:xfrm>
            <a:off x="8229600" y="4343400"/>
            <a:ext cx="3474720" cy="1188720"/>
          </a:xfrm>
        </p:spPr>
        <p:txBody>
          <a:bodyPr>
            <a:normAutofit/>
          </a:bodyPr>
          <a:lstStyle>
            <a:lvl1pPr marL="0" indent="0" latinLnBrk="0">
              <a:spcBef>
                <a:spcPts val="800"/>
              </a:spcBef>
              <a:buNone/>
              <a:defRPr kumimoji="1" lang="ja-JP" sz="1600"/>
            </a:lvl1pPr>
            <a:lvl2pPr marL="457200" indent="0" latinLnBrk="0">
              <a:buNone/>
              <a:defRPr kumimoji="1" lang="ja-JP" sz="1400"/>
            </a:lvl2pPr>
            <a:lvl3pPr marL="914400" indent="0" latinLnBrk="0">
              <a:buNone/>
              <a:defRPr kumimoji="1" lang="ja-JP" sz="1200"/>
            </a:lvl3pPr>
            <a:lvl4pPr marL="1371600" indent="0" latinLnBrk="0">
              <a:buNone/>
              <a:defRPr kumimoji="1" lang="ja-JP" sz="1000"/>
            </a:lvl4pPr>
            <a:lvl5pPr marL="1828800" indent="0" latinLnBrk="0">
              <a:buNone/>
              <a:defRPr kumimoji="1" lang="ja-JP" sz="1000"/>
            </a:lvl5pPr>
            <a:lvl6pPr marL="2286000" indent="0" latinLnBrk="0">
              <a:buNone/>
              <a:defRPr kumimoji="1" lang="ja-JP" sz="1000"/>
            </a:lvl6pPr>
            <a:lvl7pPr marL="2743200" indent="0" latinLnBrk="0">
              <a:buNone/>
              <a:defRPr kumimoji="1" lang="ja-JP" sz="1000"/>
            </a:lvl7pPr>
            <a:lvl8pPr marL="3200400" indent="0" latinLnBrk="0">
              <a:buNone/>
              <a:defRPr kumimoji="1" lang="ja-JP" sz="1000"/>
            </a:lvl8pPr>
            <a:lvl9pPr marL="3657600" indent="0" latinLnBrk="0">
              <a:buNone/>
              <a:defRPr kumimoji="1" lang="ja-JP"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endParaRPr lang="en-US" dirty="0"/>
          </a:p>
        </p:txBody>
      </p:sp>
      <p:sp>
        <p:nvSpPr>
          <p:cNvPr id="6" name="フッター プレースホルダー 5"/>
          <p:cNvSpPr>
            <a:spLocks noGrp="1"/>
          </p:cNvSpPr>
          <p:nvPr>
            <p:ph type="ftr" sz="quarter" idx="11"/>
          </p:nvPr>
        </p:nvSpPr>
        <p:spPr/>
        <p:txBody>
          <a:bodyPr/>
          <a:lstStyle/>
          <a:p>
            <a:endParaRPr lang="en-US" dirty="0"/>
          </a:p>
        </p:txBody>
      </p:sp>
      <p:sp>
        <p:nvSpPr>
          <p:cNvPr id="7" name="スライド番号プレースホルダー 6"/>
          <p:cNvSpPr>
            <a:spLocks noGrp="1"/>
          </p:cNvSpPr>
          <p:nvPr>
            <p:ph type="sldNum" sz="quarter" idx="12"/>
          </p:nvPr>
        </p:nvSpPr>
        <p:spPr/>
        <p:txBody>
          <a:bodyPr/>
          <a:lstStyle/>
          <a:p>
            <a:fld id="{E31375A4-56A4-47D6-9801-1991572033F7}" type="slidenum">
              <a:rPr lang="en-US" smtClean="0"/>
              <a:pPr/>
              <a:t>‹#›</a:t>
            </a:fld>
            <a:endParaRPr lang="en-US" dirty="0"/>
          </a:p>
        </p:txBody>
      </p:sp>
      <p:pic>
        <p:nvPicPr>
          <p:cNvPr id="12"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53739" y="283"/>
            <a:ext cx="4435717" cy="6856286"/>
          </a:xfrm>
          <a:prstGeom prst="rect">
            <a:avLst/>
          </a:prstGeom>
        </p:spPr>
      </p:pic>
      <p:sp>
        <p:nvSpPr>
          <p:cNvPr id="13" name="Rectangle 9"/>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0"/>
          <p:cNvSpPr/>
          <p:nvPr userDrawn="1"/>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71302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pic>
        <p:nvPicPr>
          <p:cNvPr id="8" name="図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7753739" y="283"/>
            <a:ext cx="4435717" cy="6856286"/>
          </a:xfrm>
          <a:prstGeom prst="rect">
            <a:avLst/>
          </a:prstGeom>
        </p:spPr>
      </p:pic>
      <p:sp>
        <p:nvSpPr>
          <p:cNvPr id="9" name="長方形 8"/>
          <p:cNvSpPr/>
          <p:nvPr/>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dirty="0">
              <a:ea typeface="Meiryo UI" panose="020B0604030504040204" pitchFamily="50" charset="-128"/>
            </a:endParaRPr>
          </a:p>
        </p:txBody>
      </p:sp>
      <p:sp>
        <p:nvSpPr>
          <p:cNvPr id="10" name="長方形 9"/>
          <p:cNvSpPr/>
          <p:nvPr/>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dirty="0">
              <a:ea typeface="Meiryo UI" panose="020B0604030504040204" pitchFamily="50" charset="-128"/>
            </a:endParaRPr>
          </a:p>
        </p:txBody>
      </p:sp>
      <p:sp>
        <p:nvSpPr>
          <p:cNvPr id="2" name="タイトル 1"/>
          <p:cNvSpPr>
            <a:spLocks noGrp="1"/>
          </p:cNvSpPr>
          <p:nvPr>
            <p:ph type="title"/>
          </p:nvPr>
        </p:nvSpPr>
        <p:spPr>
          <a:xfrm>
            <a:off x="8229600" y="2514600"/>
            <a:ext cx="3474720" cy="1600200"/>
          </a:xfrm>
        </p:spPr>
        <p:txBody>
          <a:bodyPr anchor="b">
            <a:normAutofit/>
          </a:bodyPr>
          <a:lstStyle>
            <a:lvl1pPr latinLnBrk="0">
              <a:defRPr kumimoji="1" lang="ja-JP" sz="2400"/>
            </a:lvl1pPr>
          </a:lstStyle>
          <a:p>
            <a:r>
              <a:rPr kumimoji="1" lang="ja-JP" altLang="en-US" smtClean="0"/>
              <a:t>マスター タイトルの書式設定</a:t>
            </a:r>
            <a:endParaRPr kumimoji="1" lang="ja-JP" dirty="0"/>
          </a:p>
        </p:txBody>
      </p:sp>
      <p:sp>
        <p:nvSpPr>
          <p:cNvPr id="3" name="図プレースホルダー 2"/>
          <p:cNvSpPr>
            <a:spLocks noGrp="1"/>
          </p:cNvSpPr>
          <p:nvPr>
            <p:ph type="pic" idx="1"/>
          </p:nvPr>
        </p:nvSpPr>
        <p:spPr>
          <a:xfrm>
            <a:off x="0" y="1325880"/>
            <a:ext cx="6858000" cy="4206240"/>
          </a:xfrm>
          <a:solidFill>
            <a:schemeClr val="bg2"/>
          </a:solidFill>
          <a:effectLst>
            <a:outerShdw blurRad="63500" sx="101000" sy="101000" algn="ctr" rotWithShape="0">
              <a:prstClr val="black">
                <a:alpha val="15000"/>
              </a:prstClr>
            </a:outerShdw>
          </a:effectLst>
        </p:spPr>
        <p:txBody>
          <a:bodyPr>
            <a:normAutofit/>
          </a:bodyPr>
          <a:lstStyle>
            <a:lvl1pPr marL="0" indent="0" algn="ctr" latinLnBrk="0">
              <a:buNone/>
              <a:defRPr kumimoji="1" lang="ja-JP" sz="2000"/>
            </a:lvl1pPr>
            <a:lvl2pPr marL="457200" indent="0" latinLnBrk="0">
              <a:buNone/>
              <a:defRPr kumimoji="1" lang="ja-JP" sz="2800"/>
            </a:lvl2pPr>
            <a:lvl3pPr marL="914400" indent="0" latinLnBrk="0">
              <a:buNone/>
              <a:defRPr kumimoji="1" lang="ja-JP" sz="2400"/>
            </a:lvl3pPr>
            <a:lvl4pPr marL="1371600" indent="0" latinLnBrk="0">
              <a:buNone/>
              <a:defRPr kumimoji="1" lang="ja-JP" sz="2000"/>
            </a:lvl4pPr>
            <a:lvl5pPr marL="1828800" indent="0" latinLnBrk="0">
              <a:buNone/>
              <a:defRPr kumimoji="1" lang="ja-JP" sz="2000"/>
            </a:lvl5pPr>
            <a:lvl6pPr marL="2286000" indent="0" latinLnBrk="0">
              <a:buNone/>
              <a:defRPr kumimoji="1" lang="ja-JP" sz="2000"/>
            </a:lvl6pPr>
            <a:lvl7pPr marL="2743200" indent="0" latinLnBrk="0">
              <a:buNone/>
              <a:defRPr kumimoji="1" lang="ja-JP" sz="2000"/>
            </a:lvl7pPr>
            <a:lvl8pPr marL="3200400" indent="0" latinLnBrk="0">
              <a:buNone/>
              <a:defRPr kumimoji="1" lang="ja-JP" sz="2000"/>
            </a:lvl8pPr>
            <a:lvl9pPr marL="3657600" indent="0" latinLnBrk="0">
              <a:buNone/>
              <a:defRPr kumimoji="1" lang="ja-JP" sz="2000"/>
            </a:lvl9pPr>
          </a:lstStyle>
          <a:p>
            <a:r>
              <a:rPr kumimoji="1" lang="ja-JP" altLang="en-US" smtClean="0"/>
              <a:t>図を追加</a:t>
            </a:r>
            <a:endParaRPr kumimoji="1" lang="ja-JP" dirty="0"/>
          </a:p>
        </p:txBody>
      </p:sp>
      <p:sp>
        <p:nvSpPr>
          <p:cNvPr id="4" name="テキスト プレースホルダー 3"/>
          <p:cNvSpPr>
            <a:spLocks noGrp="1"/>
          </p:cNvSpPr>
          <p:nvPr>
            <p:ph type="body" sz="half" idx="2"/>
          </p:nvPr>
        </p:nvSpPr>
        <p:spPr>
          <a:xfrm>
            <a:off x="8229600" y="4343400"/>
            <a:ext cx="3474720" cy="1188720"/>
          </a:xfrm>
        </p:spPr>
        <p:txBody>
          <a:bodyPr>
            <a:normAutofit/>
          </a:bodyPr>
          <a:lstStyle>
            <a:lvl1pPr marL="0" indent="0" latinLnBrk="0">
              <a:spcBef>
                <a:spcPts val="800"/>
              </a:spcBef>
              <a:buNone/>
              <a:defRPr kumimoji="1" lang="ja-JP" sz="1600"/>
            </a:lvl1pPr>
            <a:lvl2pPr marL="457200" indent="0" latinLnBrk="0">
              <a:buNone/>
              <a:defRPr kumimoji="1" lang="ja-JP" sz="1400"/>
            </a:lvl2pPr>
            <a:lvl3pPr marL="914400" indent="0" latinLnBrk="0">
              <a:buNone/>
              <a:defRPr kumimoji="1" lang="ja-JP" sz="1200"/>
            </a:lvl3pPr>
            <a:lvl4pPr marL="1371600" indent="0" latinLnBrk="0">
              <a:buNone/>
              <a:defRPr kumimoji="1" lang="ja-JP" sz="1000"/>
            </a:lvl4pPr>
            <a:lvl5pPr marL="1828800" indent="0" latinLnBrk="0">
              <a:buNone/>
              <a:defRPr kumimoji="1" lang="ja-JP" sz="1000"/>
            </a:lvl5pPr>
            <a:lvl6pPr marL="2286000" indent="0" latinLnBrk="0">
              <a:buNone/>
              <a:defRPr kumimoji="1" lang="ja-JP" sz="1000"/>
            </a:lvl6pPr>
            <a:lvl7pPr marL="2743200" indent="0" latinLnBrk="0">
              <a:buNone/>
              <a:defRPr kumimoji="1" lang="ja-JP" sz="1000"/>
            </a:lvl7pPr>
            <a:lvl8pPr marL="3200400" indent="0" latinLnBrk="0">
              <a:buNone/>
              <a:defRPr kumimoji="1" lang="ja-JP" sz="1000"/>
            </a:lvl8pPr>
            <a:lvl9pPr marL="3657600" indent="0" latinLnBrk="0">
              <a:buNone/>
              <a:defRPr kumimoji="1" lang="ja-JP"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endParaRPr lang="en-US" dirty="0"/>
          </a:p>
        </p:txBody>
      </p:sp>
      <p:sp>
        <p:nvSpPr>
          <p:cNvPr id="6" name="フッター プレースホルダー 5"/>
          <p:cNvSpPr>
            <a:spLocks noGrp="1"/>
          </p:cNvSpPr>
          <p:nvPr>
            <p:ph type="ftr" sz="quarter" idx="11"/>
          </p:nvPr>
        </p:nvSpPr>
        <p:spPr/>
        <p:txBody>
          <a:bodyPr/>
          <a:lstStyle/>
          <a:p>
            <a:endParaRPr lang="en-US" dirty="0"/>
          </a:p>
        </p:txBody>
      </p:sp>
      <p:sp>
        <p:nvSpPr>
          <p:cNvPr id="7" name="スライド番号プレースホルダー 6"/>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2872359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dirty="0"/>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dirty="0"/>
          </a:p>
        </p:txBody>
      </p:sp>
      <p:sp>
        <p:nvSpPr>
          <p:cNvPr id="4" name="日付プレースホルダー 3"/>
          <p:cNvSpPr>
            <a:spLocks noGrp="1"/>
          </p:cNvSpPr>
          <p:nvPr>
            <p:ph type="dt" sz="half" idx="10"/>
          </p:nvPr>
        </p:nvSpPr>
        <p:spPr/>
        <p:txBody>
          <a:bodyPr/>
          <a:lstStyle/>
          <a:p>
            <a:endParaRPr lang="en-US" dirty="0"/>
          </a:p>
        </p:txBody>
      </p:sp>
      <p:sp>
        <p:nvSpPr>
          <p:cNvPr id="5" name="フッター プレースホルダー 4"/>
          <p:cNvSpPr>
            <a:spLocks noGrp="1"/>
          </p:cNvSpPr>
          <p:nvPr>
            <p:ph type="ftr" sz="quarter" idx="11"/>
          </p:nvPr>
        </p:nvSpPr>
        <p:spPr/>
        <p:txBody>
          <a:bodyPr/>
          <a:lstStyle/>
          <a:p>
            <a:endParaRPr lang="en-US" dirty="0"/>
          </a:p>
        </p:txBody>
      </p:sp>
      <p:sp>
        <p:nvSpPr>
          <p:cNvPr id="6" name="スライド番号プレースホルダー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41312030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525000" y="382230"/>
            <a:ext cx="1371600" cy="5561369"/>
          </a:xfrm>
        </p:spPr>
        <p:txBody>
          <a:bodyPr vert="eaVert"/>
          <a:lstStyle/>
          <a:p>
            <a:r>
              <a:rPr kumimoji="1" lang="ja-JP" altLang="en-US" smtClean="0"/>
              <a:t>マスター タイトルの書式設定</a:t>
            </a:r>
            <a:endParaRPr kumimoji="1" lang="ja-JP" dirty="0"/>
          </a:p>
        </p:txBody>
      </p:sp>
      <p:sp>
        <p:nvSpPr>
          <p:cNvPr id="3" name="縦書きテキスト プレースホルダー 2"/>
          <p:cNvSpPr>
            <a:spLocks noGrp="1"/>
          </p:cNvSpPr>
          <p:nvPr>
            <p:ph type="body" orient="vert" idx="1"/>
          </p:nvPr>
        </p:nvSpPr>
        <p:spPr>
          <a:xfrm>
            <a:off x="1295400" y="382230"/>
            <a:ext cx="7863840" cy="5561370"/>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dirty="0"/>
          </a:p>
        </p:txBody>
      </p:sp>
      <p:sp>
        <p:nvSpPr>
          <p:cNvPr id="4" name="日付プレースホルダー 3"/>
          <p:cNvSpPr>
            <a:spLocks noGrp="1"/>
          </p:cNvSpPr>
          <p:nvPr>
            <p:ph type="dt" sz="half" idx="10"/>
          </p:nvPr>
        </p:nvSpPr>
        <p:spPr/>
        <p:txBody>
          <a:bodyPr/>
          <a:lstStyle/>
          <a:p>
            <a:endParaRPr lang="en-US" dirty="0"/>
          </a:p>
        </p:txBody>
      </p:sp>
      <p:sp>
        <p:nvSpPr>
          <p:cNvPr id="5" name="フッター プレースホルダー 4"/>
          <p:cNvSpPr>
            <a:spLocks noGrp="1"/>
          </p:cNvSpPr>
          <p:nvPr>
            <p:ph type="ftr" sz="quarter" idx="11"/>
          </p:nvPr>
        </p:nvSpPr>
        <p:spPr/>
        <p:txBody>
          <a:bodyPr/>
          <a:lstStyle/>
          <a:p>
            <a:endParaRPr lang="en-US" dirty="0"/>
          </a:p>
        </p:txBody>
      </p:sp>
      <p:sp>
        <p:nvSpPr>
          <p:cNvPr id="6" name="スライド番号プレースホルダー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4864150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長方形 8"/>
          <p:cNvSpPr/>
          <p:nvPr/>
        </p:nvSpPr>
        <p:spPr>
          <a:xfrm>
            <a:off x="0" y="6257036"/>
            <a:ext cx="12192000" cy="54864"/>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dirty="0">
              <a:ea typeface="Meiryo UI" panose="020B0604030504040204" pitchFamily="50" charset="-128"/>
            </a:endParaRPr>
          </a:p>
        </p:txBody>
      </p:sp>
      <p:sp>
        <p:nvSpPr>
          <p:cNvPr id="2" name="タイトル プレースホルダー 1"/>
          <p:cNvSpPr>
            <a:spLocks noGrp="1"/>
          </p:cNvSpPr>
          <p:nvPr>
            <p:ph type="title"/>
          </p:nvPr>
        </p:nvSpPr>
        <p:spPr>
          <a:xfrm>
            <a:off x="1295400" y="381000"/>
            <a:ext cx="9601200" cy="1143000"/>
          </a:xfrm>
          <a:prstGeom prst="rect">
            <a:avLst/>
          </a:prstGeom>
        </p:spPr>
        <p:txBody>
          <a:bodyPr vert="horz" lIns="91440" tIns="45720" rIns="91440" bIns="45720" rtlCol="0" anchor="b">
            <a:normAutofit/>
          </a:bodyPr>
          <a:lstStyle/>
          <a:p>
            <a:r>
              <a:rPr kumimoji="1" lang="ja-JP" dirty="0"/>
              <a:t>マスター タイトルのスタイルを編集するには、ここをクリック</a:t>
            </a:r>
          </a:p>
        </p:txBody>
      </p:sp>
      <p:sp>
        <p:nvSpPr>
          <p:cNvPr id="3" name="テキスト プレースホルダー 2"/>
          <p:cNvSpPr>
            <a:spLocks noGrp="1"/>
          </p:cNvSpPr>
          <p:nvPr>
            <p:ph type="body" idx="1"/>
          </p:nvPr>
        </p:nvSpPr>
        <p:spPr>
          <a:xfrm>
            <a:off x="1295400" y="1828800"/>
            <a:ext cx="9601200" cy="4114800"/>
          </a:xfrm>
          <a:prstGeom prst="rect">
            <a:avLst/>
          </a:prstGeom>
        </p:spPr>
        <p:txBody>
          <a:bodyPr vert="horz" lIns="91440" tIns="45720" rIns="91440" bIns="45720" rtlCol="0">
            <a:normAutofit/>
          </a:bodyPr>
          <a:lstStyle/>
          <a:p>
            <a:pPr lvl="0"/>
            <a:r>
              <a:rPr kumimoji="1" lang="ja-JP" dirty="0"/>
              <a:t>マスター テキストのスタイルを編集するには、ここをクリック</a:t>
            </a:r>
          </a:p>
          <a:p>
            <a:pPr lvl="1"/>
            <a:r>
              <a:rPr kumimoji="1" lang="ja-JP" dirty="0"/>
              <a:t>第 2 レベル</a:t>
            </a:r>
          </a:p>
          <a:p>
            <a:pPr lvl="2"/>
            <a:r>
              <a:rPr kumimoji="1" lang="ja-JP" dirty="0"/>
              <a:t>第 3 レベル</a:t>
            </a:r>
          </a:p>
          <a:p>
            <a:pPr lvl="3"/>
            <a:r>
              <a:rPr kumimoji="1" lang="ja-JP" dirty="0"/>
              <a:t>第 4 レベル</a:t>
            </a:r>
          </a:p>
          <a:p>
            <a:pPr lvl="4"/>
            <a:r>
              <a:rPr kumimoji="1" lang="ja-JP" dirty="0"/>
              <a:t>第 5 レベル</a:t>
            </a:r>
          </a:p>
        </p:txBody>
      </p:sp>
      <p:sp>
        <p:nvSpPr>
          <p:cNvPr id="4" name="日付プレースホルダー 3"/>
          <p:cNvSpPr>
            <a:spLocks noGrp="1"/>
          </p:cNvSpPr>
          <p:nvPr>
            <p:ph type="dt" sz="half" idx="2"/>
          </p:nvPr>
        </p:nvSpPr>
        <p:spPr>
          <a:xfrm>
            <a:off x="8556170" y="6419462"/>
            <a:ext cx="1351383" cy="238902"/>
          </a:xfrm>
          <a:prstGeom prst="rect">
            <a:avLst/>
          </a:prstGeom>
        </p:spPr>
        <p:txBody>
          <a:bodyPr vert="horz" lIns="91440" tIns="45720" rIns="91440" bIns="45720" rtlCol="0" anchor="ctr"/>
          <a:lstStyle>
            <a:lvl1pPr algn="r" latinLnBrk="0">
              <a:defRPr kumimoji="1" lang="ja-JP" sz="1000">
                <a:solidFill>
                  <a:schemeClr val="tx1"/>
                </a:solidFill>
                <a:ea typeface="Meiryo UI" panose="020B0604030504040204" pitchFamily="50" charset="-128"/>
              </a:defRPr>
            </a:lvl1pPr>
          </a:lstStyle>
          <a:p>
            <a:endParaRPr lang="en-US" dirty="0"/>
          </a:p>
        </p:txBody>
      </p:sp>
      <p:sp>
        <p:nvSpPr>
          <p:cNvPr id="5" name="フッター プレースホルダー 4"/>
          <p:cNvSpPr>
            <a:spLocks noGrp="1"/>
          </p:cNvSpPr>
          <p:nvPr>
            <p:ph type="ftr" sz="quarter" idx="3"/>
          </p:nvPr>
        </p:nvSpPr>
        <p:spPr>
          <a:xfrm>
            <a:off x="1295400" y="6419462"/>
            <a:ext cx="5181600" cy="238902"/>
          </a:xfrm>
          <a:prstGeom prst="rect">
            <a:avLst/>
          </a:prstGeom>
        </p:spPr>
        <p:txBody>
          <a:bodyPr vert="horz" lIns="91440" tIns="45720" rIns="91440" bIns="45720" rtlCol="0" anchor="ctr"/>
          <a:lstStyle>
            <a:lvl1pPr algn="l" latinLnBrk="0">
              <a:defRPr kumimoji="1" lang="ja-JP" sz="1000">
                <a:solidFill>
                  <a:schemeClr val="tx1"/>
                </a:solidFill>
                <a:ea typeface="Meiryo UI" panose="020B0604030504040204" pitchFamily="50" charset="-128"/>
              </a:defRPr>
            </a:lvl1pPr>
          </a:lstStyle>
          <a:p>
            <a:endParaRPr lang="en-US" dirty="0"/>
          </a:p>
        </p:txBody>
      </p:sp>
      <p:sp>
        <p:nvSpPr>
          <p:cNvPr id="6" name="スライド番号プレースホルダー 5"/>
          <p:cNvSpPr>
            <a:spLocks noGrp="1"/>
          </p:cNvSpPr>
          <p:nvPr>
            <p:ph type="sldNum" sz="quarter" idx="4"/>
          </p:nvPr>
        </p:nvSpPr>
        <p:spPr>
          <a:xfrm>
            <a:off x="10198358" y="6419462"/>
            <a:ext cx="698241" cy="238902"/>
          </a:xfrm>
          <a:prstGeom prst="rect">
            <a:avLst/>
          </a:prstGeom>
        </p:spPr>
        <p:txBody>
          <a:bodyPr vert="horz" lIns="91440" tIns="45720" rIns="91440" bIns="45720" rtlCol="0" anchor="ctr"/>
          <a:lstStyle>
            <a:lvl1pPr algn="r" latinLnBrk="0">
              <a:defRPr kumimoji="1" lang="ja-JP" sz="1000">
                <a:solidFill>
                  <a:schemeClr val="tx1"/>
                </a:solidFill>
                <a:ea typeface="Meiryo UI" panose="020B0604030504040204" pitchFamily="50" charset="-128"/>
              </a:defRPr>
            </a:lvl1pPr>
          </a:lstStyle>
          <a:p>
            <a:fld id="{E31375A4-56A4-47D6-9801-1991572033F7}" type="slidenum">
              <a:rPr lang="en-US" smtClean="0"/>
              <a:pPr/>
              <a:t>‹#›</a:t>
            </a:fld>
            <a:endParaRPr lang="en-US" dirty="0"/>
          </a:p>
        </p:txBody>
      </p:sp>
      <p:sp>
        <p:nvSpPr>
          <p:cNvPr id="8" name="長方形 7"/>
          <p:cNvSpPr/>
          <p:nvPr/>
        </p:nvSpPr>
        <p:spPr>
          <a:xfrm>
            <a:off x="0" y="6257036"/>
            <a:ext cx="12192000" cy="54864"/>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dirty="0">
              <a:ea typeface="Meiryo UI" panose="020B0604030504040204" pitchFamily="50" charset="-128"/>
            </a:endParaRPr>
          </a:p>
        </p:txBody>
      </p:sp>
    </p:spTree>
    <p:extLst>
      <p:ext uri="{BB962C8B-B14F-4D97-AF65-F5344CB8AC3E}">
        <p14:creationId xmlns:p14="http://schemas.microsoft.com/office/powerpoint/2010/main" val="29854434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kumimoji="1" lang="ja-JP" sz="2800" b="1" kern="1200" cap="all" baseline="0">
          <a:solidFill>
            <a:schemeClr val="accent1"/>
          </a:solidFill>
          <a:effectLst>
            <a:outerShdw blurRad="38100" dist="25400" dir="18900000" algn="bl" rotWithShape="0">
              <a:schemeClr val="bg1">
                <a:alpha val="80000"/>
              </a:schemeClr>
            </a:outerShdw>
          </a:effectLst>
          <a:latin typeface="+mj-ea"/>
          <a:ea typeface="+mj-ea"/>
          <a:cs typeface="+mj-cs"/>
        </a:defRPr>
      </a:lvl1pPr>
    </p:titleStyle>
    <p:bodyStyle>
      <a:lvl1pPr marL="274320" indent="-228600" algn="l" defTabSz="914400" rtl="0" eaLnBrk="1" latinLnBrk="0" hangingPunct="1">
        <a:lnSpc>
          <a:spcPct val="90000"/>
        </a:lnSpc>
        <a:spcBef>
          <a:spcPts val="1800"/>
        </a:spcBef>
        <a:buClr>
          <a:schemeClr val="accent1"/>
        </a:buClr>
        <a:buFont typeface="Arial" pitchFamily="34" charset="0"/>
        <a:buChar char="•"/>
        <a:defRPr kumimoji="1" lang="ja-JP"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kumimoji="1" lang="ja-JP"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kumimoji="1" lang="ja-JP"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kumimoji="1" lang="ja-JP"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kumimoji="1" lang="ja-JP"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kumimoji="1" lang="ja-JP"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kumimoji="1" lang="ja-JP"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kumimoji="1" lang="ja-JP" sz="1400" kern="1200">
          <a:solidFill>
            <a:schemeClr val="tx1"/>
          </a:solidFill>
          <a:latin typeface="+mn-lt"/>
          <a:ea typeface="+mn-ea"/>
          <a:cs typeface="+mn-cs"/>
        </a:defRPr>
      </a:lvl8pPr>
      <a:lvl9pPr marL="2651760" indent="-228600" algn="l" defTabSz="914400" rtl="0" eaLnBrk="1" latinLnBrk="0" hangingPunct="1">
        <a:lnSpc>
          <a:spcPct val="90000"/>
        </a:lnSpc>
        <a:spcBef>
          <a:spcPts val="800"/>
        </a:spcBef>
        <a:buClr>
          <a:schemeClr val="accent1"/>
        </a:buClr>
        <a:buFont typeface="Arial" pitchFamily="34" charset="0"/>
        <a:buChar char="•"/>
        <a:defRPr kumimoji="1" lang="ja-JP" sz="1400" kern="1200">
          <a:solidFill>
            <a:schemeClr val="tx1"/>
          </a:solidFill>
          <a:latin typeface="+mn-lt"/>
          <a:ea typeface="+mn-ea"/>
          <a:cs typeface="+mn-cs"/>
        </a:defRPr>
      </a:lvl9pPr>
    </p:bodyStyle>
    <p:otherStyle>
      <a:defPPr>
        <a:defRPr kumimoji="1" lang="ja-JP"/>
      </a:defPPr>
      <a:lvl1pPr marL="0" algn="l" defTabSz="914400" rtl="0" eaLnBrk="1" latinLnBrk="0" hangingPunct="1">
        <a:defRPr kumimoji="1" lang="ja-JP" sz="1800" kern="1200">
          <a:solidFill>
            <a:schemeClr val="tx1"/>
          </a:solidFill>
          <a:latin typeface="+mn-lt"/>
          <a:ea typeface="+mn-ea"/>
          <a:cs typeface="+mn-cs"/>
        </a:defRPr>
      </a:lvl1pPr>
      <a:lvl2pPr marL="457200" algn="l" defTabSz="914400" rtl="0" eaLnBrk="1" latinLnBrk="0" hangingPunct="1">
        <a:defRPr kumimoji="1" lang="ja-JP" sz="1800" kern="1200">
          <a:solidFill>
            <a:schemeClr val="tx1"/>
          </a:solidFill>
          <a:latin typeface="+mn-lt"/>
          <a:ea typeface="+mn-ea"/>
          <a:cs typeface="+mn-cs"/>
        </a:defRPr>
      </a:lvl2pPr>
      <a:lvl3pPr marL="914400" algn="l" defTabSz="914400" rtl="0" eaLnBrk="1" latinLnBrk="0" hangingPunct="1">
        <a:defRPr kumimoji="1" lang="ja-JP" sz="1800" kern="1200">
          <a:solidFill>
            <a:schemeClr val="tx1"/>
          </a:solidFill>
          <a:latin typeface="+mn-lt"/>
          <a:ea typeface="+mn-ea"/>
          <a:cs typeface="+mn-cs"/>
        </a:defRPr>
      </a:lvl3pPr>
      <a:lvl4pPr marL="1371600" algn="l" defTabSz="914400" rtl="0" eaLnBrk="1" latinLnBrk="0" hangingPunct="1">
        <a:defRPr kumimoji="1" lang="ja-JP" sz="1800" kern="1200">
          <a:solidFill>
            <a:schemeClr val="tx1"/>
          </a:solidFill>
          <a:latin typeface="+mn-lt"/>
          <a:ea typeface="+mn-ea"/>
          <a:cs typeface="+mn-cs"/>
        </a:defRPr>
      </a:lvl4pPr>
      <a:lvl5pPr marL="1828800" algn="l" defTabSz="914400" rtl="0" eaLnBrk="1" latinLnBrk="0" hangingPunct="1">
        <a:defRPr kumimoji="1" lang="ja-JP" sz="1800" kern="1200">
          <a:solidFill>
            <a:schemeClr val="tx1"/>
          </a:solidFill>
          <a:latin typeface="+mn-lt"/>
          <a:ea typeface="+mn-ea"/>
          <a:cs typeface="+mn-cs"/>
        </a:defRPr>
      </a:lvl5pPr>
      <a:lvl6pPr marL="2286000" algn="l" defTabSz="914400" rtl="0" eaLnBrk="1" latinLnBrk="0" hangingPunct="1">
        <a:defRPr kumimoji="1" lang="ja-JP" sz="1800" kern="1200">
          <a:solidFill>
            <a:schemeClr val="tx1"/>
          </a:solidFill>
          <a:latin typeface="+mn-lt"/>
          <a:ea typeface="+mn-ea"/>
          <a:cs typeface="+mn-cs"/>
        </a:defRPr>
      </a:lvl6pPr>
      <a:lvl7pPr marL="2743200" algn="l" defTabSz="914400" rtl="0" eaLnBrk="1" latinLnBrk="0" hangingPunct="1">
        <a:defRPr kumimoji="1" lang="ja-JP" sz="1800" kern="1200">
          <a:solidFill>
            <a:schemeClr val="tx1"/>
          </a:solidFill>
          <a:latin typeface="+mn-lt"/>
          <a:ea typeface="+mn-ea"/>
          <a:cs typeface="+mn-cs"/>
        </a:defRPr>
      </a:lvl7pPr>
      <a:lvl8pPr marL="3200400" algn="l" defTabSz="914400" rtl="0" eaLnBrk="1" latinLnBrk="0" hangingPunct="1">
        <a:defRPr kumimoji="1" lang="ja-JP" sz="1800" kern="1200">
          <a:solidFill>
            <a:schemeClr val="tx1"/>
          </a:solidFill>
          <a:latin typeface="+mn-lt"/>
          <a:ea typeface="+mn-ea"/>
          <a:cs typeface="+mn-cs"/>
        </a:defRPr>
      </a:lvl8pPr>
      <a:lvl9pPr marL="3657600" algn="l" defTabSz="914400" rtl="0" eaLnBrk="1" latinLnBrk="0" hangingPunct="1">
        <a:defRPr kumimoji="1" lang="ja-JP"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ja-JP" altLang="en-US" dirty="0"/>
              <a:t>なんでも</a:t>
            </a:r>
            <a:r>
              <a:rPr lang="ja-JP" altLang="en-US" dirty="0" smtClean="0"/>
              <a:t>勉強会</a:t>
            </a:r>
            <a:endParaRPr lang="en-US" dirty="0"/>
          </a:p>
        </p:txBody>
      </p:sp>
      <p:sp>
        <p:nvSpPr>
          <p:cNvPr id="3" name="Subtitle 2"/>
          <p:cNvSpPr>
            <a:spLocks noGrp="1"/>
          </p:cNvSpPr>
          <p:nvPr>
            <p:ph type="subTitle" idx="1"/>
          </p:nvPr>
        </p:nvSpPr>
        <p:spPr/>
        <p:txBody>
          <a:bodyPr/>
          <a:lstStyle/>
          <a:p>
            <a:r>
              <a:rPr lang="en-US" smtClean="0"/>
              <a:t>2013-11-11 </a:t>
            </a:r>
            <a:r>
              <a:rPr lang="en-US" smtClean="0"/>
              <a:t>CARBON12</a:t>
            </a:r>
            <a:endParaRPr lang="en-US" dirty="0"/>
          </a:p>
        </p:txBody>
      </p:sp>
    </p:spTree>
    <p:extLst>
      <p:ext uri="{BB962C8B-B14F-4D97-AF65-F5344CB8AC3E}">
        <p14:creationId xmlns:p14="http://schemas.microsoft.com/office/powerpoint/2010/main" val="3532263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今日の範囲</a:t>
            </a:r>
            <a:endParaRPr lang="ja-JP" altLang="en-US" dirty="0"/>
          </a:p>
        </p:txBody>
      </p:sp>
      <p:sp>
        <p:nvSpPr>
          <p:cNvPr id="3" name="コンテンツ プレースホルダ 2"/>
          <p:cNvSpPr>
            <a:spLocks noGrp="1"/>
          </p:cNvSpPr>
          <p:nvPr>
            <p:ph idx="1"/>
          </p:nvPr>
        </p:nvSpPr>
        <p:spPr/>
        <p:txBody>
          <a:bodyPr/>
          <a:lstStyle/>
          <a:p>
            <a:r>
              <a:rPr lang="en-US" altLang="ja-JP" dirty="0" smtClean="0"/>
              <a:t>Chapter 2. Bayesian Decision Theory</a:t>
            </a:r>
          </a:p>
          <a:p>
            <a:pPr lvl="1"/>
            <a:r>
              <a:rPr lang="en-US" altLang="ja-JP" dirty="0" smtClean="0"/>
              <a:t>2.1 Introduction</a:t>
            </a:r>
          </a:p>
          <a:p>
            <a:pPr lvl="1"/>
            <a:r>
              <a:rPr lang="en-US" altLang="ja-JP" dirty="0" smtClean="0"/>
              <a:t>2.2 Bayesian Decision Theory – Continuous Features</a:t>
            </a:r>
          </a:p>
          <a:p>
            <a:pPr lvl="1"/>
            <a:r>
              <a:rPr lang="en-US" altLang="ja-JP" dirty="0" smtClean="0"/>
              <a:t>2.4 Classifiers, Discriminant Functions, and Decision Surfaces</a:t>
            </a:r>
          </a:p>
          <a:p>
            <a:pPr lvl="1"/>
            <a:r>
              <a:rPr lang="en-US" altLang="ja-JP" dirty="0" smtClean="0"/>
              <a:t>2.5 The Normal Density</a:t>
            </a:r>
          </a:p>
          <a:p>
            <a:pPr lvl="1"/>
            <a:r>
              <a:rPr lang="en-US" altLang="ja-JP" dirty="0" smtClean="0"/>
              <a:t>2.6 Discriminant Functions for the Normal Density</a:t>
            </a:r>
          </a:p>
          <a:p>
            <a:pPr lvl="1"/>
            <a:r>
              <a:rPr lang="en-US" altLang="ja-JP" dirty="0" smtClean="0"/>
              <a:t>2.9 Bayes Decision Theory – Discrete Features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a:bodyPr>
          <a:lstStyle/>
          <a:p>
            <a:r>
              <a:rPr lang="en-US" altLang="ja-JP" sz="3600" dirty="0"/>
              <a:t>2.1</a:t>
            </a:r>
            <a:br>
              <a:rPr lang="en-US" altLang="ja-JP" sz="3600" dirty="0"/>
            </a:br>
            <a:r>
              <a:rPr lang="en-US" altLang="ja-JP" sz="3600" dirty="0" smtClean="0"/>
              <a:t>Introduction</a:t>
            </a:r>
            <a:endParaRPr lang="ja-JP" altLang="en-US" sz="3600" dirty="0"/>
          </a:p>
        </p:txBody>
      </p:sp>
      <p:sp>
        <p:nvSpPr>
          <p:cNvPr id="3" name="テキスト プレースホルダー 2"/>
          <p:cNvSpPr>
            <a:spLocks noGrp="1"/>
          </p:cNvSpPr>
          <p:nvPr>
            <p:ph type="body" idx="1"/>
          </p:nvPr>
        </p:nvSpPr>
        <p:spPr/>
        <p:txBody>
          <a:bodyPr/>
          <a:lstStyle/>
          <a:p>
            <a:endParaRPr kumimoji="1" lang="ja-JP" alt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ja-JP" altLang="en-US" dirty="0" smtClean="0"/>
              <a:t>シチュエーション</a:t>
            </a:r>
            <a:endParaRPr kumimoji="1" lang="ja-JP" altLang="en-US" dirty="0"/>
          </a:p>
        </p:txBody>
      </p:sp>
      <p:sp>
        <p:nvSpPr>
          <p:cNvPr id="5" name="コンテンツ プレースホルダー 4"/>
          <p:cNvSpPr>
            <a:spLocks noGrp="1"/>
          </p:cNvSpPr>
          <p:nvPr>
            <p:ph idx="1"/>
          </p:nvPr>
        </p:nvSpPr>
        <p:spPr>
          <a:xfrm>
            <a:off x="1295399" y="1828800"/>
            <a:ext cx="10461171" cy="4114800"/>
          </a:xfrm>
        </p:spPr>
        <p:txBody>
          <a:bodyPr/>
          <a:lstStyle/>
          <a:p>
            <a:r>
              <a:rPr kumimoji="1" lang="ja-JP" altLang="en-US" dirty="0" smtClean="0"/>
              <a:t>あなたは魚の缶詰の工場を経営しています</a:t>
            </a:r>
            <a:endParaRPr kumimoji="1" lang="en-US" altLang="ja-JP" dirty="0" smtClean="0"/>
          </a:p>
          <a:p>
            <a:r>
              <a:rPr lang="ja-JP" altLang="en-US" dirty="0" smtClean="0"/>
              <a:t>ベルトコンベアを流れてくる鮭と鱸を自動で判別したいと考えました</a:t>
            </a:r>
            <a:endParaRPr lang="en-US" altLang="ja-JP" dirty="0" smtClean="0"/>
          </a:p>
          <a:p>
            <a:r>
              <a:rPr kumimoji="1" lang="ja-JP" altLang="en-US" dirty="0"/>
              <a:t>そこ</a:t>
            </a:r>
            <a:r>
              <a:rPr kumimoji="1" lang="ja-JP" altLang="en-US" dirty="0" smtClean="0"/>
              <a:t>でベルトコンベア上にいろいろな計測機器を取り付けてデータを集めてみます</a:t>
            </a:r>
            <a:r>
              <a:rPr kumimoji="1" lang="en-US" altLang="ja-JP" dirty="0" smtClean="0"/>
              <a:t>……</a:t>
            </a:r>
            <a:endParaRPr kumimoji="1" lang="ja-JP" altLang="en-US" dirty="0"/>
          </a:p>
        </p:txBody>
      </p:sp>
    </p:spTree>
    <p:extLst>
      <p:ext uri="{BB962C8B-B14F-4D97-AF65-F5344CB8AC3E}">
        <p14:creationId xmlns:p14="http://schemas.microsoft.com/office/powerpoint/2010/main" val="3938397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単純な決定則</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kumimoji="1" lang="ja-JP" altLang="en-US" dirty="0" smtClean="0"/>
                  <a:t>鱸 </a:t>
                </a: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1</m:t>
                        </m:r>
                      </m:sub>
                    </m:sSub>
                    <m:r>
                      <a:rPr kumimoji="1" lang="en-US" altLang="ja-JP" b="0" i="1" smtClean="0">
                        <a:latin typeface="Cambria Math" panose="02040503050406030204" pitchFamily="18" charset="0"/>
                      </a:rPr>
                      <m:t>) </m:t>
                    </m:r>
                  </m:oMath>
                </a14:m>
                <a:r>
                  <a:rPr kumimoji="1" lang="en-US" altLang="ja-JP" dirty="0" smtClean="0"/>
                  <a:t> </a:t>
                </a:r>
                <a:r>
                  <a:rPr kumimoji="1" lang="ja-JP" altLang="en-US" dirty="0" smtClean="0"/>
                  <a:t>と鮭 </a:t>
                </a:r>
                <a14:m>
                  <m:oMath xmlns:m="http://schemas.openxmlformats.org/officeDocument/2006/math">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2</m:t>
                            </m:r>
                          </m:sub>
                        </m:sSub>
                      </m:e>
                    </m:d>
                  </m:oMath>
                </a14:m>
                <a:r>
                  <a:rPr kumimoji="1" lang="en-US" altLang="ja-JP" dirty="0" smtClean="0"/>
                  <a:t> </a:t>
                </a:r>
                <a:r>
                  <a:rPr kumimoji="1" lang="ja-JP" altLang="en-US" dirty="0" smtClean="0"/>
                  <a:t>の出現確率 </a:t>
                </a:r>
                <a14:m>
                  <m:oMath xmlns:m="http://schemas.openxmlformats.org/officeDocument/2006/math">
                    <m:r>
                      <a:rPr kumimoji="1" lang="en-US" altLang="ja-JP" b="0" i="1" smtClean="0">
                        <a:latin typeface="Cambria Math" panose="02040503050406030204" pitchFamily="18" charset="0"/>
                      </a:rPr>
                      <m:t>𝑃</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𝜔</m:t>
                        </m:r>
                      </m:e>
                    </m:d>
                  </m:oMath>
                </a14:m>
                <a:r>
                  <a:rPr kumimoji="1" lang="ja-JP" altLang="en-US" dirty="0" smtClean="0"/>
                  <a:t> が分かっているとする</a:t>
                </a:r>
                <a:endParaRPr kumimoji="1" lang="en-US" altLang="ja-JP" dirty="0" smtClean="0"/>
              </a:p>
              <a:p>
                <a:pPr lvl="1"/>
                <a:r>
                  <a:rPr lang="ja-JP" altLang="en-US" dirty="0" smtClean="0"/>
                  <a:t>この </a:t>
                </a:r>
                <a14:m>
                  <m:oMath xmlns:m="http://schemas.openxmlformats.org/officeDocument/2006/math">
                    <m:r>
                      <a:rPr lang="en-US" altLang="ja-JP" b="0" i="1" smtClean="0">
                        <a:latin typeface="Cambria Math" panose="02040503050406030204" pitchFamily="18" charset="0"/>
                      </a:rPr>
                      <m:t>𝑃</m:t>
                    </m:r>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𝜔</m:t>
                        </m:r>
                      </m:e>
                    </m:d>
                  </m:oMath>
                </a14:m>
                <a:r>
                  <a:rPr kumimoji="1" lang="ja-JP" altLang="en-US" dirty="0" smtClean="0"/>
                  <a:t> を</a:t>
                </a:r>
                <a:r>
                  <a:rPr kumimoji="1" lang="ja-JP" altLang="en-US" dirty="0" smtClean="0">
                    <a:latin typeface="A-OTF UD新ゴ Pr6 H" panose="020B0800000000000000" pitchFamily="34" charset="-128"/>
                    <a:ea typeface="A-OTF UD新ゴ Pr6 H" panose="020B0800000000000000" pitchFamily="34" charset="-128"/>
                  </a:rPr>
                  <a:t>事前確率</a:t>
                </a:r>
                <a:r>
                  <a:rPr kumimoji="1" lang="ja-JP" altLang="en-US" dirty="0" smtClean="0"/>
                  <a:t>という</a:t>
                </a:r>
                <a:endParaRPr kumimoji="1" lang="en-US" altLang="ja-JP" dirty="0" smtClean="0"/>
              </a:p>
              <a:p>
                <a14:m>
                  <m:oMath xmlns:m="http://schemas.openxmlformats.org/officeDocument/2006/math">
                    <m:r>
                      <a:rPr kumimoji="1" lang="en-US" altLang="ja-JP" b="0" i="1" smtClean="0">
                        <a:latin typeface="Cambria Math" panose="02040503050406030204" pitchFamily="18" charset="0"/>
                      </a:rPr>
                      <m:t>𝑃</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1</m:t>
                            </m:r>
                          </m:sub>
                        </m:sSub>
                      </m:e>
                    </m:d>
                    <m:r>
                      <a:rPr kumimoji="1" lang="en-US" altLang="ja-JP" b="0" i="1" smtClean="0">
                        <a:latin typeface="Cambria Math" panose="02040503050406030204" pitchFamily="18" charset="0"/>
                      </a:rPr>
                      <m:t>&gt;</m:t>
                    </m:r>
                    <m:r>
                      <a:rPr kumimoji="1" lang="en-US" altLang="ja-JP" b="0" i="1" smtClean="0">
                        <a:latin typeface="Cambria Math" panose="02040503050406030204" pitchFamily="18" charset="0"/>
                      </a:rPr>
                      <m:t>𝑃</m:t>
                    </m:r>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2</m:t>
                        </m:r>
                      </m:sub>
                    </m:sSub>
                    <m:r>
                      <a:rPr kumimoji="1" lang="en-US" altLang="ja-JP" b="0" i="1" smtClean="0">
                        <a:latin typeface="Cambria Math" panose="02040503050406030204" pitchFamily="18" charset="0"/>
                      </a:rPr>
                      <m:t>)</m:t>
                    </m:r>
                  </m:oMath>
                </a14:m>
                <a:r>
                  <a:rPr kumimoji="1" lang="ja-JP" altLang="en-US" dirty="0" smtClean="0"/>
                  <a:t> なら鱸</a:t>
                </a:r>
                <a:r>
                  <a:rPr lang="ja-JP" altLang="en-US" dirty="0"/>
                  <a:t>，</a:t>
                </a:r>
                <a:r>
                  <a:rPr kumimoji="1" lang="ja-JP" altLang="en-US" dirty="0" smtClean="0"/>
                  <a:t>そうでないなら鮭と判別する</a:t>
                </a:r>
                <a:endParaRPr kumimoji="1" lang="en-US" altLang="ja-JP" dirty="0" smtClean="0"/>
              </a:p>
              <a:p>
                <a:endParaRPr lang="en-US" altLang="ja-JP" dirty="0"/>
              </a:p>
              <a:p>
                <a:pPr marL="45720" indent="0">
                  <a:buNone/>
                </a:pPr>
                <a:r>
                  <a:rPr kumimoji="1" lang="ja-JP" altLang="en-US" dirty="0" smtClean="0"/>
                  <a:t>最初から最後まで鱸とだけ（あるいは鮭とだけ）判別する？</a:t>
                </a:r>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2"/>
                <a:stretch>
                  <a:fillRect l="-190" t="-1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438943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ベイズの定理を用いた方法</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kumimoji="1" lang="ja-JP" altLang="en-US" dirty="0" smtClean="0"/>
                  <a:t>取り付けた計測機器でデータ </a:t>
                </a:r>
                <a14:m>
                  <m:oMath xmlns:m="http://schemas.openxmlformats.org/officeDocument/2006/math">
                    <m:r>
                      <a:rPr kumimoji="1" lang="en-US" altLang="ja-JP" b="0" i="1" smtClean="0">
                        <a:latin typeface="Cambria Math" panose="02040503050406030204" pitchFamily="18" charset="0"/>
                      </a:rPr>
                      <m:t>𝑥</m:t>
                    </m:r>
                  </m:oMath>
                </a14:m>
                <a:r>
                  <a:rPr kumimoji="1" lang="ja-JP" altLang="en-US" dirty="0" smtClean="0"/>
                  <a:t> が観測されたとする</a:t>
                </a:r>
                <a:endParaRPr kumimoji="1" lang="en-US" altLang="ja-JP" dirty="0" smtClean="0"/>
              </a:p>
              <a:p>
                <a14:m>
                  <m:oMath xmlns:m="http://schemas.openxmlformats.org/officeDocument/2006/math">
                    <m:r>
                      <a:rPr kumimoji="1" lang="en-US" altLang="ja-JP" b="0" i="1" smtClean="0">
                        <a:latin typeface="Cambria Math" panose="02040503050406030204" pitchFamily="18" charset="0"/>
                      </a:rPr>
                      <m:t>𝑃</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1</m:t>
                            </m:r>
                          </m:sub>
                        </m:sSub>
                      </m:e>
                      <m:e>
                        <m:r>
                          <a:rPr kumimoji="1" lang="en-US" altLang="ja-JP" b="0" i="1" smtClean="0">
                            <a:latin typeface="Cambria Math" panose="02040503050406030204" pitchFamily="18" charset="0"/>
                          </a:rPr>
                          <m:t>𝑥</m:t>
                        </m:r>
                      </m:e>
                    </m:d>
                    <m:r>
                      <a:rPr kumimoji="1" lang="en-US" altLang="ja-JP" b="0" i="1" smtClean="0">
                        <a:latin typeface="Cambria Math" panose="02040503050406030204" pitchFamily="18" charset="0"/>
                      </a:rPr>
                      <m:t>&gt;</m:t>
                    </m:r>
                    <m:r>
                      <a:rPr kumimoji="1" lang="en-US" altLang="ja-JP" b="0" i="1" smtClean="0">
                        <a:latin typeface="Cambria Math" panose="02040503050406030204" pitchFamily="18" charset="0"/>
                      </a:rPr>
                      <m:t>𝑃</m:t>
                    </m:r>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2</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𝑥</m:t>
                    </m:r>
                    <m:r>
                      <a:rPr kumimoji="1" lang="en-US" altLang="ja-JP" b="0" i="1" smtClean="0">
                        <a:latin typeface="Cambria Math" panose="02040503050406030204" pitchFamily="18" charset="0"/>
                      </a:rPr>
                      <m:t>)</m:t>
                    </m:r>
                  </m:oMath>
                </a14:m>
                <a:r>
                  <a:rPr kumimoji="1" lang="ja-JP" altLang="en-US" dirty="0" smtClean="0"/>
                  <a:t> なら鱸、そうでないなら鮭と判別する</a:t>
                </a:r>
                <a:endParaRPr kumimoji="1" lang="en-US" altLang="ja-JP" dirty="0" smtClean="0"/>
              </a:p>
              <a:p>
                <a:pPr lvl="1"/>
                <a14:m>
                  <m:oMath xmlns:m="http://schemas.openxmlformats.org/officeDocument/2006/math">
                    <m:r>
                      <a:rPr kumimoji="1" lang="en-US" altLang="ja-JP" b="0" i="1" smtClean="0">
                        <a:latin typeface="Cambria Math" panose="02040503050406030204" pitchFamily="18" charset="0"/>
                      </a:rPr>
                      <m:t>𝑃</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𝑖</m:t>
                            </m:r>
                          </m:sub>
                        </m:sSub>
                      </m:e>
                      <m:e>
                        <m:r>
                          <a:rPr kumimoji="1" lang="en-US" altLang="ja-JP" b="0" i="1" smtClean="0">
                            <a:latin typeface="Cambria Math" panose="02040503050406030204" pitchFamily="18" charset="0"/>
                          </a:rPr>
                          <m:t>𝑥</m:t>
                        </m:r>
                      </m:e>
                    </m:d>
                  </m:oMath>
                </a14:m>
                <a:r>
                  <a:rPr kumimoji="1" lang="ja-JP" altLang="en-US" dirty="0" smtClean="0"/>
                  <a:t> を</a:t>
                </a:r>
                <a:r>
                  <a:rPr kumimoji="1" lang="ja-JP" altLang="en-US" dirty="0" smtClean="0">
                    <a:latin typeface="A-OTF UD新ゴ Pr6 H" panose="020B0800000000000000" pitchFamily="34" charset="-128"/>
                    <a:ea typeface="A-OTF UD新ゴ Pr6 H" panose="020B0800000000000000" pitchFamily="34" charset="-128"/>
                  </a:rPr>
                  <a:t>事後確率</a:t>
                </a:r>
                <a:r>
                  <a:rPr kumimoji="1" lang="ja-JP" altLang="en-US" dirty="0" smtClean="0"/>
                  <a:t>という</a:t>
                </a:r>
                <a:endParaRPr kumimoji="1" lang="en-US" altLang="ja-JP" dirty="0" smtClean="0"/>
              </a:p>
              <a:p>
                <a:pPr marL="45720" indent="0">
                  <a:buNone/>
                </a:pPr>
                <a:endParaRPr lang="en-US" altLang="ja-JP" dirty="0" smtClean="0"/>
              </a:p>
              <a:p>
                <a:pPr marL="45720" indent="0">
                  <a:buNone/>
                </a:pPr>
                <a:r>
                  <a:rPr lang="ja-JP" altLang="en-US" dirty="0" smtClean="0"/>
                  <a:t>事後確率</a:t>
                </a:r>
                <a:r>
                  <a:rPr lang="ja-JP" altLang="en-US" dirty="0"/>
                  <a:t>は</a:t>
                </a:r>
                <a:r>
                  <a:rPr lang="ja-JP" altLang="en-US" dirty="0" smtClean="0"/>
                  <a:t>ベイズの定理を使えば</a:t>
                </a:r>
                <a:r>
                  <a:rPr lang="en-US" altLang="ja-JP" dirty="0" smtClean="0"/>
                  <a:t/>
                </a:r>
                <a:br>
                  <a:rPr lang="en-US" altLang="ja-JP" dirty="0" smtClean="0"/>
                </a:br>
                <a14:m>
                  <m:oMathPara xmlns:m="http://schemas.openxmlformats.org/officeDocument/2006/math">
                    <m:oMathParaPr>
                      <m:jc m:val="centerGroup"/>
                    </m:oMathParaPr>
                    <m:oMath xmlns:m="http://schemas.openxmlformats.org/officeDocument/2006/math">
                      <m:r>
                        <a:rPr lang="en-US" altLang="ja-JP" b="0" i="1" smtClean="0">
                          <a:latin typeface="Cambria Math" panose="02040503050406030204" pitchFamily="18" charset="0"/>
                        </a:rPr>
                        <m:t>𝑃</m:t>
                      </m:r>
                      <m:d>
                        <m:dPr>
                          <m:ctrlPr>
                            <a:rPr lang="en-US" altLang="ja-JP" b="0" i="1" smtClean="0">
                              <a:latin typeface="Cambria Math" panose="02040503050406030204" pitchFamily="18" charset="0"/>
                            </a:rPr>
                          </m:ctrlPr>
                        </m:dPr>
                        <m:e>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𝜔</m:t>
                              </m:r>
                            </m:e>
                            <m:sub>
                              <m:r>
                                <a:rPr lang="en-US" altLang="ja-JP" b="0" i="1" smtClean="0">
                                  <a:latin typeface="Cambria Math" panose="02040503050406030204" pitchFamily="18" charset="0"/>
                                </a:rPr>
                                <m:t>𝑖</m:t>
                              </m:r>
                            </m:sub>
                          </m:sSub>
                        </m:e>
                        <m:e>
                          <m:r>
                            <a:rPr lang="en-US" altLang="ja-JP" b="0" i="1" smtClean="0">
                              <a:latin typeface="Cambria Math" panose="02040503050406030204" pitchFamily="18" charset="0"/>
                            </a:rPr>
                            <m:t>𝑥</m:t>
                          </m:r>
                        </m:e>
                      </m:d>
                      <m:r>
                        <a:rPr lang="en-US" altLang="ja-JP" b="0" i="1"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𝑃</m:t>
                          </m:r>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𝑥</m:t>
                              </m:r>
                            </m:e>
                            <m:e>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𝜔</m:t>
                                  </m:r>
                                </m:e>
                                <m:sub>
                                  <m:r>
                                    <a:rPr lang="en-US" altLang="ja-JP" b="0" i="1" smtClean="0">
                                      <a:latin typeface="Cambria Math" panose="02040503050406030204" pitchFamily="18" charset="0"/>
                                    </a:rPr>
                                    <m:t>𝑖</m:t>
                                  </m:r>
                                </m:sub>
                              </m:sSub>
                            </m:e>
                          </m:d>
                          <m:r>
                            <a:rPr lang="en-US" altLang="ja-JP" b="0" i="1" smtClean="0">
                              <a:latin typeface="Cambria Math" panose="02040503050406030204" pitchFamily="18" charset="0"/>
                            </a:rPr>
                            <m:t>𝑃</m:t>
                          </m:r>
                          <m:d>
                            <m:dPr>
                              <m:ctrlPr>
                                <a:rPr lang="en-US" altLang="ja-JP" b="0" i="1" smtClean="0">
                                  <a:latin typeface="Cambria Math" panose="02040503050406030204" pitchFamily="18" charset="0"/>
                                </a:rPr>
                              </m:ctrlPr>
                            </m:dPr>
                            <m:e>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𝜔</m:t>
                                  </m:r>
                                </m:e>
                                <m:sub>
                                  <m:r>
                                    <a:rPr lang="en-US" altLang="ja-JP" b="0" i="1" smtClean="0">
                                      <a:latin typeface="Cambria Math" panose="02040503050406030204" pitchFamily="18" charset="0"/>
                                    </a:rPr>
                                    <m:t>𝑖</m:t>
                                  </m:r>
                                </m:sub>
                              </m:sSub>
                            </m:e>
                          </m:d>
                        </m:num>
                        <m:den>
                          <m:r>
                            <a:rPr lang="en-US" altLang="ja-JP" b="0" i="1" smtClean="0">
                              <a:latin typeface="Cambria Math" panose="02040503050406030204" pitchFamily="18" charset="0"/>
                            </a:rPr>
                            <m:t>𝑃</m:t>
                          </m:r>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𝑥</m:t>
                              </m:r>
                            </m:e>
                          </m:d>
                        </m:den>
                      </m:f>
                    </m:oMath>
                  </m:oMathPara>
                </a14:m>
                <a:r>
                  <a:rPr lang="en-US" altLang="ja-JP" b="0" dirty="0" smtClean="0"/>
                  <a:t/>
                </a:r>
                <a:br>
                  <a:rPr lang="en-US" altLang="ja-JP" b="0" dirty="0" smtClean="0"/>
                </a:br>
                <a:r>
                  <a:rPr lang="ja-JP" altLang="en-US" b="0" dirty="0" smtClean="0"/>
                  <a:t>で求められる</a:t>
                </a:r>
                <a:endParaRPr kumimoji="1" lang="en-US" altLang="ja-JP" dirty="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2"/>
                <a:stretch>
                  <a:fillRect l="-190" t="-1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4092041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決定則の正当化</a:t>
            </a:r>
            <a:endParaRPr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pPr marL="45720" indent="0">
                  <a:buNone/>
                </a:pPr>
                <a:r>
                  <a:rPr lang="ja-JP" altLang="en-US" dirty="0" smtClean="0"/>
                  <a:t>誤判別確率 </a:t>
                </a:r>
                <a14:m>
                  <m:oMath xmlns:m="http://schemas.openxmlformats.org/officeDocument/2006/math">
                    <m:r>
                      <a:rPr lang="en-US" altLang="ja-JP" b="0" i="1" smtClean="0">
                        <a:latin typeface="Cambria Math" panose="02040503050406030204" pitchFamily="18" charset="0"/>
                      </a:rPr>
                      <m:t>𝑃</m:t>
                    </m:r>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𝑒𝑟𝑟𝑜𝑟</m:t>
                        </m:r>
                      </m:e>
                    </m:d>
                  </m:oMath>
                </a14:m>
                <a:r>
                  <a:rPr lang="ja-JP" altLang="en-US" dirty="0" smtClean="0"/>
                  <a:t> を最小化する</a:t>
                </a:r>
                <a:endParaRPr lang="en-US" altLang="ja-JP" dirty="0" smtClean="0"/>
              </a:p>
              <a:p>
                <a:r>
                  <a:rPr lang="ja-JP" altLang="en-US" dirty="0"/>
                  <a:t>全確率の定理</a:t>
                </a:r>
                <a:r>
                  <a:rPr lang="ja-JP" altLang="en-US" dirty="0" smtClean="0"/>
                  <a:t>から </a:t>
                </a:r>
                <a:r>
                  <a:rPr lang="en-US" altLang="ja-JP" dirty="0" smtClean="0"/>
                  <a:t/>
                </a:r>
                <a:br>
                  <a:rPr lang="en-US" altLang="ja-JP" dirty="0" smtClean="0"/>
                </a:br>
                <a14:m>
                  <m:oMath xmlns:m="http://schemas.openxmlformats.org/officeDocument/2006/math">
                    <m:r>
                      <a:rPr lang="en-US" altLang="ja-JP" b="0" i="1" smtClean="0">
                        <a:latin typeface="Cambria Math" panose="02040503050406030204" pitchFamily="18" charset="0"/>
                      </a:rPr>
                      <m:t>𝑃</m:t>
                    </m:r>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𝑒𝑟𝑟𝑜𝑟</m:t>
                        </m:r>
                      </m:e>
                    </m:d>
                    <m:r>
                      <a:rPr lang="en-US" altLang="ja-JP" b="0" i="1" smtClean="0">
                        <a:latin typeface="Cambria Math" panose="02040503050406030204" pitchFamily="18" charset="0"/>
                      </a:rPr>
                      <m:t>=</m:t>
                    </m:r>
                    <m:nary>
                      <m:naryPr>
                        <m:ctrlPr>
                          <a:rPr lang="en-US" altLang="ja-JP" i="1">
                            <a:latin typeface="Cambria Math" panose="02040503050406030204" pitchFamily="18" charset="0"/>
                          </a:rPr>
                        </m:ctrlPr>
                      </m:naryPr>
                      <m:sub>
                        <m:r>
                          <m:rPr>
                            <m:brk m:alnAt="23"/>
                          </m:rPr>
                          <a:rPr lang="en-US" altLang="ja-JP" i="1">
                            <a:latin typeface="Cambria Math" panose="02040503050406030204" pitchFamily="18" charset="0"/>
                          </a:rPr>
                          <m:t>−</m:t>
                        </m:r>
                        <m:r>
                          <a:rPr lang="en-US" altLang="ja-JP" i="1">
                            <a:latin typeface="Cambria Math" panose="02040503050406030204" pitchFamily="18" charset="0"/>
                          </a:rPr>
                          <m:t>∞</m:t>
                        </m:r>
                      </m:sub>
                      <m:sup>
                        <m:r>
                          <a:rPr lang="en-US" altLang="ja-JP" i="1">
                            <a:latin typeface="Cambria Math" panose="02040503050406030204" pitchFamily="18" charset="0"/>
                          </a:rPr>
                          <m:t>∞ </m:t>
                        </m:r>
                      </m:sup>
                      <m:e>
                        <m:r>
                          <a:rPr lang="en-US" altLang="ja-JP" i="1">
                            <a:latin typeface="Cambria Math" panose="02040503050406030204" pitchFamily="18" charset="0"/>
                          </a:rPr>
                          <m:t>𝑃</m:t>
                        </m:r>
                        <m:d>
                          <m:dPr>
                            <m:ctrlPr>
                              <a:rPr lang="en-US" altLang="ja-JP" i="1">
                                <a:latin typeface="Cambria Math" panose="02040503050406030204" pitchFamily="18" charset="0"/>
                              </a:rPr>
                            </m:ctrlPr>
                          </m:dPr>
                          <m:e>
                            <m:r>
                              <a:rPr lang="en-US" altLang="ja-JP" i="1">
                                <a:latin typeface="Cambria Math" panose="02040503050406030204" pitchFamily="18" charset="0"/>
                              </a:rPr>
                              <m:t>𝑒𝑟𝑟𝑜𝑟</m:t>
                            </m:r>
                          </m:e>
                          <m:e>
                            <m:r>
                              <a:rPr lang="en-US" altLang="ja-JP" i="1">
                                <a:latin typeface="Cambria Math" panose="02040503050406030204" pitchFamily="18" charset="0"/>
                              </a:rPr>
                              <m:t>𝑥</m:t>
                            </m:r>
                          </m:e>
                        </m:d>
                        <m:r>
                          <a:rPr lang="en-US" altLang="ja-JP" i="1">
                            <a:latin typeface="Cambria Math" panose="02040503050406030204" pitchFamily="18" charset="0"/>
                          </a:rPr>
                          <m:t>𝑝</m:t>
                        </m:r>
                        <m:d>
                          <m:dPr>
                            <m:ctrlPr>
                              <a:rPr lang="en-US" altLang="ja-JP" i="1">
                                <a:latin typeface="Cambria Math" panose="02040503050406030204" pitchFamily="18" charset="0"/>
                              </a:rPr>
                            </m:ctrlPr>
                          </m:dPr>
                          <m:e>
                            <m:r>
                              <a:rPr lang="en-US" altLang="ja-JP" i="1">
                                <a:latin typeface="Cambria Math" panose="02040503050406030204" pitchFamily="18" charset="0"/>
                              </a:rPr>
                              <m:t>𝑥</m:t>
                            </m:r>
                          </m:e>
                        </m:d>
                        <m:r>
                          <a:rPr lang="en-US" altLang="ja-JP" i="1">
                            <a:latin typeface="Cambria Math" panose="02040503050406030204" pitchFamily="18" charset="0"/>
                          </a:rPr>
                          <m:t>𝑑𝑥</m:t>
                        </m:r>
                      </m:e>
                    </m:nary>
                  </m:oMath>
                </a14:m>
                <a:endParaRPr lang="en-US" altLang="ja-JP" dirty="0" smtClean="0"/>
              </a:p>
              <a:p>
                <a14:m>
                  <m:oMath xmlns:m="http://schemas.openxmlformats.org/officeDocument/2006/math">
                    <m:r>
                      <a:rPr lang="en-US" altLang="ja-JP" b="0" i="1" dirty="0" smtClean="0">
                        <a:latin typeface="Cambria Math" panose="02040503050406030204" pitchFamily="18" charset="0"/>
                      </a:rPr>
                      <m:t> </m:t>
                    </m:r>
                    <m:r>
                      <a:rPr lang="en-US" altLang="ja-JP" b="0" i="1" smtClean="0">
                        <a:latin typeface="Cambria Math" panose="02040503050406030204" pitchFamily="18" charset="0"/>
                      </a:rPr>
                      <m:t>𝑃</m:t>
                    </m:r>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𝑒𝑟𝑟𝑜𝑟</m:t>
                        </m:r>
                      </m:e>
                      <m:e>
                        <m:r>
                          <a:rPr lang="en-US" altLang="ja-JP" b="0" i="1" smtClean="0">
                            <a:latin typeface="Cambria Math" panose="02040503050406030204" pitchFamily="18" charset="0"/>
                          </a:rPr>
                          <m:t>𝑥</m:t>
                        </m:r>
                      </m:e>
                    </m:d>
                    <m:r>
                      <a:rPr lang="en-US" altLang="ja-JP" i="1" smtClean="0">
                        <a:latin typeface="Cambria Math" panose="02040503050406030204" pitchFamily="18" charset="0"/>
                      </a:rPr>
                      <m:t>=</m:t>
                    </m:r>
                    <m:d>
                      <m:dPr>
                        <m:begChr m:val="{"/>
                        <m:endChr m:val=""/>
                        <m:ctrlPr>
                          <a:rPr lang="en-US" altLang="ja-JP" i="1" smtClean="0">
                            <a:latin typeface="Cambria Math" panose="02040503050406030204" pitchFamily="18" charset="0"/>
                          </a:rPr>
                        </m:ctrlPr>
                      </m:dPr>
                      <m:e>
                        <m:eqArr>
                          <m:eqArrPr>
                            <m:ctrlPr>
                              <a:rPr lang="en-US" altLang="ja-JP" i="1" smtClean="0">
                                <a:latin typeface="Cambria Math" panose="02040503050406030204" pitchFamily="18" charset="0"/>
                              </a:rPr>
                            </m:ctrlPr>
                          </m:eqArrPr>
                          <m:e>
                            <m:r>
                              <a:rPr lang="en-US" altLang="ja-JP" b="0" i="1" smtClean="0">
                                <a:latin typeface="Cambria Math" panose="02040503050406030204" pitchFamily="18" charset="0"/>
                              </a:rPr>
                              <m:t>𝑃</m:t>
                            </m:r>
                            <m:d>
                              <m:dPr>
                                <m:ctrlPr>
                                  <a:rPr lang="en-US" altLang="ja-JP" b="0" i="1" smtClean="0">
                                    <a:latin typeface="Cambria Math" panose="02040503050406030204" pitchFamily="18" charset="0"/>
                                  </a:rPr>
                                </m:ctrlPr>
                              </m:dPr>
                              <m:e>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𝜔</m:t>
                                    </m:r>
                                  </m:e>
                                  <m:sub>
                                    <m:r>
                                      <a:rPr lang="en-US" altLang="ja-JP" b="0" i="1" smtClean="0">
                                        <a:latin typeface="Cambria Math" panose="02040503050406030204" pitchFamily="18" charset="0"/>
                                      </a:rPr>
                                      <m:t>1</m:t>
                                    </m:r>
                                  </m:sub>
                                </m:sSub>
                              </m:e>
                              <m:e>
                                <m:r>
                                  <a:rPr lang="en-US" altLang="ja-JP" i="1" smtClean="0">
                                    <a:latin typeface="Cambria Math" panose="02040503050406030204" pitchFamily="18" charset="0"/>
                                  </a:rPr>
                                  <m:t>𝑥</m:t>
                                </m:r>
                              </m:e>
                            </m:d>
                            <m:r>
                              <a:rPr lang="en-US" altLang="ja-JP" i="1" smtClean="0">
                                <a:latin typeface="Cambria Math" panose="02040503050406030204" pitchFamily="18" charset="0"/>
                              </a:rPr>
                              <m:t>,  </m:t>
                            </m:r>
                            <m:r>
                              <a:rPr lang="en-US" altLang="ja-JP" b="0" i="1" smtClean="0">
                                <a:latin typeface="Cambria Math" panose="02040503050406030204" pitchFamily="18" charset="0"/>
                              </a:rPr>
                              <m:t>(</m:t>
                            </m:r>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𝜔</m:t>
                                </m:r>
                              </m:e>
                              <m:sub>
                                <m:r>
                                  <a:rPr lang="en-US" altLang="ja-JP" b="0" i="1" smtClean="0">
                                    <a:latin typeface="Cambria Math" panose="02040503050406030204" pitchFamily="18" charset="0"/>
                                  </a:rPr>
                                  <m:t>2</m:t>
                                </m:r>
                              </m:sub>
                            </m:sSub>
                            <m:r>
                              <a:rPr lang="ja-JP" altLang="en-US" b="0" i="1" smtClean="0">
                                <a:latin typeface="Cambria Math" panose="02040503050406030204" pitchFamily="18" charset="0"/>
                              </a:rPr>
                              <m:t>と</m:t>
                            </m:r>
                            <m:r>
                              <a:rPr lang="ja-JP" altLang="en-US" i="1">
                                <a:latin typeface="Cambria Math" panose="02040503050406030204" pitchFamily="18" charset="0"/>
                              </a:rPr>
                              <m:t>判別したとき</m:t>
                            </m:r>
                            <m:r>
                              <a:rPr lang="en-US" altLang="ja-JP" b="0" i="1" smtClean="0">
                                <a:latin typeface="Cambria Math" panose="02040503050406030204" pitchFamily="18" charset="0"/>
                              </a:rPr>
                              <m:t>)</m:t>
                            </m:r>
                          </m:e>
                          <m:e>
                            <m:r>
                              <a:rPr lang="en-US" altLang="ja-JP" i="1" smtClean="0">
                                <a:latin typeface="Cambria Math" panose="02040503050406030204" pitchFamily="18" charset="0"/>
                              </a:rPr>
                              <m:t>&amp;</m:t>
                            </m:r>
                            <m:r>
                              <a:rPr lang="en-US" altLang="ja-JP" b="0" i="1" smtClean="0">
                                <a:latin typeface="Cambria Math" panose="02040503050406030204" pitchFamily="18" charset="0"/>
                              </a:rPr>
                              <m:t>𝑃</m:t>
                            </m:r>
                            <m:d>
                              <m:dPr>
                                <m:ctrlPr>
                                  <a:rPr lang="en-US" altLang="ja-JP" b="0" i="1" smtClean="0">
                                    <a:latin typeface="Cambria Math" panose="02040503050406030204" pitchFamily="18" charset="0"/>
                                  </a:rPr>
                                </m:ctrlPr>
                              </m:dPr>
                              <m:e>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𝜔</m:t>
                                    </m:r>
                                  </m:e>
                                  <m:sub>
                                    <m:r>
                                      <a:rPr lang="en-US" altLang="ja-JP" b="0" i="1" smtClean="0">
                                        <a:latin typeface="Cambria Math" panose="02040503050406030204" pitchFamily="18" charset="0"/>
                                      </a:rPr>
                                      <m:t>2</m:t>
                                    </m:r>
                                  </m:sub>
                                </m:sSub>
                              </m:e>
                              <m:e>
                                <m:r>
                                  <a:rPr lang="en-US" altLang="ja-JP" i="1" smtClean="0">
                                    <a:latin typeface="Cambria Math" panose="02040503050406030204" pitchFamily="18" charset="0"/>
                                  </a:rPr>
                                  <m:t>𝑥</m:t>
                                </m:r>
                              </m:e>
                            </m:d>
                            <m:r>
                              <a:rPr lang="en-US" altLang="ja-JP" i="1" smtClean="0">
                                <a:latin typeface="Cambria Math" panose="02040503050406030204" pitchFamily="18" charset="0"/>
                              </a:rPr>
                              <m:t>,  </m:t>
                            </m:r>
                            <m:r>
                              <a:rPr lang="en-US" altLang="ja-JP" b="0" i="1" smtClean="0">
                                <a:latin typeface="Cambria Math" panose="02040503050406030204" pitchFamily="18" charset="0"/>
                              </a:rPr>
                              <m:t>(</m:t>
                            </m:r>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𝜔</m:t>
                                </m:r>
                              </m:e>
                              <m:sub>
                                <m:r>
                                  <a:rPr lang="en-US" altLang="ja-JP" b="0" i="1" smtClean="0">
                                    <a:latin typeface="Cambria Math" panose="02040503050406030204" pitchFamily="18" charset="0"/>
                                  </a:rPr>
                                  <m:t>1</m:t>
                                </m:r>
                              </m:sub>
                            </m:sSub>
                            <m:r>
                              <a:rPr lang="ja-JP" altLang="en-US" b="0" i="1" smtClean="0">
                                <a:latin typeface="Cambria Math" panose="02040503050406030204" pitchFamily="18" charset="0"/>
                              </a:rPr>
                              <m:t>と</m:t>
                            </m:r>
                            <m:r>
                              <a:rPr lang="ja-JP" altLang="en-US" i="1">
                                <a:latin typeface="Cambria Math" panose="02040503050406030204" pitchFamily="18" charset="0"/>
                              </a:rPr>
                              <m:t>判別したとき</m:t>
                            </m:r>
                            <m:r>
                              <a:rPr lang="en-US" altLang="ja-JP" b="0" i="1" smtClean="0">
                                <a:latin typeface="Cambria Math" panose="02040503050406030204" pitchFamily="18" charset="0"/>
                              </a:rPr>
                              <m:t>)</m:t>
                            </m:r>
                          </m:e>
                        </m:eqArr>
                      </m:e>
                    </m:d>
                  </m:oMath>
                </a14:m>
                <a:r>
                  <a:rPr lang="ja-JP" altLang="en-US" dirty="0" smtClean="0"/>
                  <a:t> なので，小さい方を選べばよい</a:t>
                </a:r>
                <a:endParaRPr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2"/>
                <a:stretch>
                  <a:fillRect l="-190" t="-1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573115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1066800" y="1565829"/>
            <a:ext cx="6141522" cy="4114800"/>
          </a:xfrm>
        </p:spPr>
        <p:txBody>
          <a:bodyPr>
            <a:normAutofit/>
          </a:bodyPr>
          <a:lstStyle/>
          <a:p>
            <a:r>
              <a:rPr lang="en-US" altLang="ja-JP" sz="3600" dirty="0"/>
              <a:t>2.2</a:t>
            </a:r>
            <a:br>
              <a:rPr lang="en-US" altLang="ja-JP" sz="3600" dirty="0"/>
            </a:br>
            <a:r>
              <a:rPr lang="en-US" altLang="ja-JP" sz="3600" dirty="0"/>
              <a:t>Bayesian Decision </a:t>
            </a:r>
            <a:r>
              <a:rPr lang="en-US" altLang="ja-JP" sz="3600" dirty="0" smtClean="0"/>
              <a:t>Theory– </a:t>
            </a:r>
            <a:r>
              <a:rPr lang="en-US" altLang="ja-JP" sz="3600" dirty="0"/>
              <a:t>Continuous </a:t>
            </a:r>
            <a:r>
              <a:rPr lang="en-US" altLang="ja-JP" sz="3600" dirty="0" smtClean="0"/>
              <a:t>Features</a:t>
            </a:r>
            <a:endParaRPr lang="ja-JP" altLang="en-US" sz="3600" dirty="0"/>
          </a:p>
        </p:txBody>
      </p:sp>
      <p:sp>
        <p:nvSpPr>
          <p:cNvPr id="3" name="テキスト プレースホルダー 2"/>
          <p:cNvSpPr>
            <a:spLocks noGrp="1"/>
          </p:cNvSpPr>
          <p:nvPr>
            <p:ph type="body" idx="1"/>
          </p:nvPr>
        </p:nvSpPr>
        <p:spPr/>
        <p:txBody>
          <a:bodyPr>
            <a:normAutofit/>
          </a:bodyPr>
          <a:lstStyle/>
          <a:p>
            <a:endParaRPr lang="en-US" altLang="ja-JP" dirty="0"/>
          </a:p>
        </p:txBody>
      </p:sp>
    </p:spTree>
    <p:extLst>
      <p:ext uri="{BB962C8B-B14F-4D97-AF65-F5344CB8AC3E}">
        <p14:creationId xmlns:p14="http://schemas.microsoft.com/office/powerpoint/2010/main" val="1532375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問題</a:t>
            </a:r>
            <a:r>
              <a:rPr lang="ja-JP" altLang="en-US" dirty="0" smtClean="0"/>
              <a:t>の拡張</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lang="ja-JP" altLang="en-US" dirty="0" smtClean="0"/>
                  <a:t>もっとたくさんの素性を扱いたい</a:t>
                </a:r>
                <a:endParaRPr lang="en-US" altLang="ja-JP" dirty="0" smtClean="0"/>
              </a:p>
              <a:p>
                <a:pPr lvl="1"/>
                <a14:m>
                  <m:oMath xmlns:m="http://schemas.openxmlformats.org/officeDocument/2006/math">
                    <m:r>
                      <a:rPr lang="en-US" altLang="ja-JP" b="0" i="1" smtClean="0">
                        <a:latin typeface="Cambria Math" panose="02040503050406030204" pitchFamily="18" charset="0"/>
                      </a:rPr>
                      <m:t>𝑥</m:t>
                    </m:r>
                    <m:r>
                      <a:rPr lang="en-US" altLang="ja-JP" b="0" i="1" smtClean="0">
                        <a:latin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ℝ</m:t>
                    </m:r>
                    <m:r>
                      <a:rPr lang="en-US" altLang="ja-JP" b="0" i="0" smtClean="0">
                        <a:latin typeface="Cambria Math" panose="02040503050406030204" pitchFamily="18" charset="0"/>
                        <a:ea typeface="Cambria Math" panose="02040503050406030204" pitchFamily="18" charset="0"/>
                      </a:rPr>
                      <m:t> </m:t>
                    </m:r>
                  </m:oMath>
                </a14:m>
                <a:r>
                  <a:rPr lang="ja-JP" altLang="en-US" dirty="0" smtClean="0"/>
                  <a:t>から </a:t>
                </a:r>
                <a14:m>
                  <m:oMath xmlns:m="http://schemas.openxmlformats.org/officeDocument/2006/math">
                    <m:r>
                      <a:rPr lang="en-US" altLang="ja-JP" b="1" i="0" dirty="0" smtClean="0">
                        <a:latin typeface="Cambria Math" panose="02040503050406030204" pitchFamily="18" charset="0"/>
                      </a:rPr>
                      <m:t>𝐱</m:t>
                    </m:r>
                    <m:r>
                      <a:rPr lang="en-US" altLang="ja-JP" b="0" i="1" dirty="0" smtClean="0">
                        <a:latin typeface="Cambria Math" panose="02040503050406030204" pitchFamily="18" charset="0"/>
                      </a:rPr>
                      <m:t>∈</m:t>
                    </m:r>
                    <m:sSup>
                      <m:sSupPr>
                        <m:ctrlPr>
                          <a:rPr lang="en-US" altLang="ja-JP" b="0" i="1" dirty="0" smtClean="0">
                            <a:latin typeface="Cambria Math" panose="02040503050406030204" pitchFamily="18" charset="0"/>
                            <a:ea typeface="Cambria Math" panose="02040503050406030204" pitchFamily="18" charset="0"/>
                          </a:rPr>
                        </m:ctrlPr>
                      </m:sSupPr>
                      <m:e>
                        <m:r>
                          <a:rPr lang="en-US" altLang="ja-JP" b="0" i="1" dirty="0" smtClean="0">
                            <a:latin typeface="Cambria Math" panose="02040503050406030204" pitchFamily="18" charset="0"/>
                            <a:ea typeface="Cambria Math" panose="02040503050406030204" pitchFamily="18" charset="0"/>
                          </a:rPr>
                          <m:t>ℝ</m:t>
                        </m:r>
                      </m:e>
                      <m:sup>
                        <m:r>
                          <a:rPr lang="en-US" altLang="ja-JP" b="0" i="1" dirty="0" smtClean="0">
                            <a:latin typeface="Cambria Math" panose="02040503050406030204" pitchFamily="18" charset="0"/>
                            <a:ea typeface="Cambria Math" panose="02040503050406030204" pitchFamily="18" charset="0"/>
                          </a:rPr>
                          <m:t>𝑑</m:t>
                        </m:r>
                      </m:sup>
                    </m:sSup>
                  </m:oMath>
                </a14:m>
                <a:endParaRPr lang="en-US" altLang="ja-JP" dirty="0" smtClean="0"/>
              </a:p>
              <a:p>
                <a:r>
                  <a:rPr lang="en-US" altLang="ja-JP" dirty="0" smtClean="0"/>
                  <a:t>2</a:t>
                </a:r>
                <a:r>
                  <a:rPr lang="ja-JP" altLang="en-US" dirty="0" smtClean="0"/>
                  <a:t>個以上のクラスを扱いたい</a:t>
                </a:r>
                <a:endParaRPr lang="en-US" altLang="ja-JP" dirty="0" smtClean="0"/>
              </a:p>
              <a:p>
                <a:pPr lvl="1"/>
                <a14:m>
                  <m:oMath xmlns:m="http://schemas.openxmlformats.org/officeDocument/2006/math">
                    <m:d>
                      <m:dPr>
                        <m:begChr m:val="{"/>
                        <m:endChr m:val="}"/>
                        <m:ctrlPr>
                          <a:rPr lang="en-US" altLang="ja-JP" b="0" i="1" smtClean="0">
                            <a:latin typeface="Cambria Math" panose="02040503050406030204" pitchFamily="18" charset="0"/>
                          </a:rPr>
                        </m:ctrlPr>
                      </m:dPr>
                      <m:e>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𝜔</m:t>
                            </m:r>
                          </m:e>
                          <m:sub>
                            <m:r>
                              <a:rPr lang="en-US" altLang="ja-JP" b="0" i="1" smtClean="0">
                                <a:latin typeface="Cambria Math" panose="02040503050406030204" pitchFamily="18" charset="0"/>
                              </a:rPr>
                              <m:t>1</m:t>
                            </m:r>
                          </m:sub>
                        </m:sSub>
                        <m:r>
                          <a:rPr lang="en-US" altLang="ja-JP" b="0" i="1" smtClean="0">
                            <a:latin typeface="Cambria Math" panose="02040503050406030204" pitchFamily="18" charset="0"/>
                          </a:rPr>
                          <m:t>,</m:t>
                        </m:r>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𝜔</m:t>
                            </m:r>
                          </m:e>
                          <m:sub>
                            <m:r>
                              <a:rPr lang="en-US" altLang="ja-JP" b="0" i="1" smtClean="0">
                                <a:latin typeface="Cambria Math" panose="02040503050406030204" pitchFamily="18" charset="0"/>
                              </a:rPr>
                              <m:t>2</m:t>
                            </m:r>
                          </m:sub>
                        </m:sSub>
                      </m:e>
                    </m:d>
                  </m:oMath>
                </a14:m>
                <a:r>
                  <a:rPr lang="ja-JP" altLang="en-US" dirty="0" smtClean="0"/>
                  <a:t> から </a:t>
                </a:r>
                <a14:m>
                  <m:oMath xmlns:m="http://schemas.openxmlformats.org/officeDocument/2006/math">
                    <m:d>
                      <m:dPr>
                        <m:begChr m:val="{"/>
                        <m:endChr m:val="}"/>
                        <m:ctrlPr>
                          <a:rPr lang="en-US" altLang="ja-JP" b="0" i="1" dirty="0" smtClean="0">
                            <a:latin typeface="Cambria Math" panose="02040503050406030204" pitchFamily="18" charset="0"/>
                          </a:rPr>
                        </m:ctrlPr>
                      </m:dPr>
                      <m:e>
                        <m:sSub>
                          <m:sSubPr>
                            <m:ctrlPr>
                              <a:rPr lang="en-US" altLang="ja-JP" b="0" i="1" dirty="0" smtClean="0">
                                <a:latin typeface="Cambria Math" panose="02040503050406030204" pitchFamily="18" charset="0"/>
                              </a:rPr>
                            </m:ctrlPr>
                          </m:sSubPr>
                          <m:e>
                            <m:r>
                              <a:rPr lang="en-US" altLang="ja-JP" b="0" i="1" dirty="0" smtClean="0">
                                <a:latin typeface="Cambria Math" panose="02040503050406030204" pitchFamily="18" charset="0"/>
                              </a:rPr>
                              <m:t>𝜔</m:t>
                            </m:r>
                          </m:e>
                          <m:sub>
                            <m:r>
                              <a:rPr lang="en-US" altLang="ja-JP" b="0" i="1" dirty="0" smtClean="0">
                                <a:latin typeface="Cambria Math" panose="02040503050406030204" pitchFamily="18" charset="0"/>
                              </a:rPr>
                              <m:t>1</m:t>
                            </m:r>
                          </m:sub>
                        </m:sSub>
                        <m:r>
                          <a:rPr lang="en-US" altLang="ja-JP" b="0" i="1" dirty="0" smtClean="0">
                            <a:latin typeface="Cambria Math" panose="02040503050406030204" pitchFamily="18" charset="0"/>
                          </a:rPr>
                          <m:t>,…,</m:t>
                        </m:r>
                        <m:sSub>
                          <m:sSubPr>
                            <m:ctrlPr>
                              <a:rPr lang="en-US" altLang="ja-JP" b="0" i="1" dirty="0" smtClean="0">
                                <a:latin typeface="Cambria Math" panose="02040503050406030204" pitchFamily="18" charset="0"/>
                              </a:rPr>
                            </m:ctrlPr>
                          </m:sSubPr>
                          <m:e>
                            <m:r>
                              <a:rPr lang="en-US" altLang="ja-JP" b="0" i="1" dirty="0" smtClean="0">
                                <a:latin typeface="Cambria Math" panose="02040503050406030204" pitchFamily="18" charset="0"/>
                              </a:rPr>
                              <m:t>𝜔</m:t>
                            </m:r>
                          </m:e>
                          <m:sub>
                            <m:r>
                              <a:rPr lang="en-US" altLang="ja-JP" b="0" i="1" dirty="0" smtClean="0">
                                <a:latin typeface="Cambria Math" panose="02040503050406030204" pitchFamily="18" charset="0"/>
                              </a:rPr>
                              <m:t>𝑐</m:t>
                            </m:r>
                          </m:sub>
                        </m:sSub>
                      </m:e>
                    </m:d>
                  </m:oMath>
                </a14:m>
                <a:endParaRPr lang="en-US" altLang="ja-JP" dirty="0" smtClean="0"/>
              </a:p>
              <a:p>
                <a:r>
                  <a:rPr kumimoji="1" lang="ja-JP" altLang="en-US" dirty="0"/>
                  <a:t>さまざま</a:t>
                </a:r>
                <a:r>
                  <a:rPr kumimoji="1" lang="ja-JP" altLang="en-US" dirty="0" smtClean="0"/>
                  <a:t>な行動を扱いたい</a:t>
                </a:r>
                <a:endParaRPr kumimoji="1" lang="en-US" altLang="ja-JP" dirty="0" smtClean="0"/>
              </a:p>
              <a:p>
                <a:pPr lvl="1"/>
                <a:r>
                  <a:rPr kumimoji="1" lang="ja-JP" altLang="en-US" b="0" dirty="0" smtClean="0"/>
                  <a:t>行動の集合 </a:t>
                </a:r>
                <a14:m>
                  <m:oMath xmlns:m="http://schemas.openxmlformats.org/officeDocument/2006/math">
                    <m:d>
                      <m:dPr>
                        <m:begChr m:val="{"/>
                        <m:endChr m:val="}"/>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𝛼</m:t>
                            </m:r>
                          </m:e>
                          <m:sub>
                            <m:r>
                              <a:rPr kumimoji="1" lang="en-US" altLang="ja-JP" b="0" i="1" smtClean="0">
                                <a:latin typeface="Cambria Math" panose="02040503050406030204" pitchFamily="18" charset="0"/>
                              </a:rPr>
                              <m:t>1</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𝛼</m:t>
                            </m:r>
                          </m:e>
                          <m:sub>
                            <m:r>
                              <a:rPr kumimoji="1" lang="en-US" altLang="ja-JP" b="0" i="1" smtClean="0">
                                <a:latin typeface="Cambria Math" panose="02040503050406030204" pitchFamily="18" charset="0"/>
                              </a:rPr>
                              <m:t>𝑎</m:t>
                            </m:r>
                          </m:sub>
                        </m:sSub>
                      </m:e>
                    </m:d>
                    <m:r>
                      <a:rPr kumimoji="1" lang="en-US" altLang="ja-JP" b="0" i="1" smtClean="0">
                        <a:latin typeface="Cambria Math" panose="02040503050406030204" pitchFamily="18" charset="0"/>
                      </a:rPr>
                      <m:t> </m:t>
                    </m:r>
                  </m:oMath>
                </a14:m>
                <a:endParaRPr kumimoji="1" lang="en-US" altLang="ja-JP" dirty="0" smtClean="0"/>
              </a:p>
              <a:p>
                <a:r>
                  <a:rPr lang="ja-JP" altLang="en-US" dirty="0" smtClean="0"/>
                  <a:t>誤判定確率よりも一般の損失を扱いたい</a:t>
                </a:r>
                <a:endParaRPr lang="en-US" altLang="ja-JP" dirty="0" smtClean="0"/>
              </a:p>
              <a:p>
                <a:pPr lvl="1"/>
                <a:r>
                  <a:rPr kumimoji="1" lang="ja-JP" altLang="en-US" dirty="0"/>
                  <a:t>損失</a:t>
                </a:r>
                <a:r>
                  <a:rPr kumimoji="1" lang="ja-JP" altLang="en-US" dirty="0" smtClean="0"/>
                  <a:t>関数 </a:t>
                </a:r>
                <a14:m>
                  <m:oMath xmlns:m="http://schemas.openxmlformats.org/officeDocument/2006/math">
                    <m:r>
                      <a:rPr kumimoji="1" lang="en-US" altLang="ja-JP" b="0" i="1" smtClean="0">
                        <a:latin typeface="Cambria Math" panose="02040503050406030204" pitchFamily="18" charset="0"/>
                      </a:rPr>
                      <m:t>𝜆</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𝛼</m:t>
                            </m:r>
                          </m:e>
                          <m:sub>
                            <m:r>
                              <a:rPr kumimoji="1" lang="en-US" altLang="ja-JP" b="0" i="1" smtClean="0">
                                <a:latin typeface="Cambria Math" panose="02040503050406030204" pitchFamily="18" charset="0"/>
                              </a:rPr>
                              <m:t>𝑖</m:t>
                            </m:r>
                          </m:sub>
                        </m:sSub>
                      </m:e>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𝑗</m:t>
                            </m:r>
                          </m:sub>
                        </m:sSub>
                      </m:e>
                    </m:d>
                  </m:oMath>
                </a14:m>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2"/>
                <a:stretch>
                  <a:fillRect l="-63" t="-1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57874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リスクに基づいたベイズ決定則</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lang="ja-JP" altLang="en-US" dirty="0" smtClean="0">
                    <a:latin typeface="Cambria Math" panose="02040503050406030204" pitchFamily="18" charset="0"/>
                  </a:rPr>
                  <a:t>損失の期待値を</a:t>
                </a:r>
                <a:r>
                  <a:rPr lang="ja-JP" altLang="en-US" dirty="0" smtClean="0">
                    <a:latin typeface="A-OTF UD新ゴ Pr6 H" panose="020B0800000000000000" pitchFamily="34" charset="-128"/>
                    <a:ea typeface="A-OTF UD新ゴ Pr6 H" panose="020B0800000000000000" pitchFamily="34" charset="-128"/>
                  </a:rPr>
                  <a:t>リスク</a:t>
                </a:r>
                <a:r>
                  <a:rPr lang="ja-JP" altLang="en-US" dirty="0" smtClean="0">
                    <a:latin typeface="Cambria Math" panose="02040503050406030204" pitchFamily="18" charset="0"/>
                  </a:rPr>
                  <a:t>という</a:t>
                </a:r>
                <a:endParaRPr kumimoji="1" lang="en-US" altLang="ja-JP" b="0" dirty="0" smtClean="0">
                  <a:latin typeface="Cambria Math" panose="02040503050406030204" pitchFamily="18" charset="0"/>
                </a:endParaRPr>
              </a:p>
              <a:p>
                <a14:m>
                  <m:oMath xmlns:m="http://schemas.openxmlformats.org/officeDocument/2006/math">
                    <m:r>
                      <a:rPr kumimoji="1" lang="en-US" altLang="ja-JP" b="0" i="1" smtClean="0">
                        <a:latin typeface="Cambria Math" panose="02040503050406030204" pitchFamily="18" charset="0"/>
                      </a:rPr>
                      <m:t>𝑥</m:t>
                    </m:r>
                  </m:oMath>
                </a14:m>
                <a:r>
                  <a:rPr kumimoji="1" lang="ja-JP" altLang="en-US" dirty="0" smtClean="0"/>
                  <a:t> が観測されたときに行動 </a:t>
                </a: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𝛼</m:t>
                        </m:r>
                      </m:e>
                      <m:sub>
                        <m:r>
                          <a:rPr kumimoji="1" lang="en-US" altLang="ja-JP" b="0" i="1" smtClean="0">
                            <a:latin typeface="Cambria Math" panose="02040503050406030204" pitchFamily="18" charset="0"/>
                          </a:rPr>
                          <m:t>𝑖</m:t>
                        </m:r>
                      </m:sub>
                    </m:sSub>
                  </m:oMath>
                </a14:m>
                <a:r>
                  <a:rPr kumimoji="1" lang="ja-JP" altLang="en-US" dirty="0" smtClean="0"/>
                  <a:t> を取るときのリスク（</a:t>
                </a:r>
                <a:r>
                  <a:rPr kumimoji="1" lang="ja-JP" altLang="en-US" b="1" dirty="0" smtClean="0">
                    <a:latin typeface="A-OTF UD新ゴ Pr6 H" panose="020B0800000000000000" pitchFamily="34" charset="-128"/>
                    <a:ea typeface="A-OTF UD新ゴ Pr6 H" panose="020B0800000000000000" pitchFamily="34" charset="-128"/>
                  </a:rPr>
                  <a:t>条件付きリスク</a:t>
                </a:r>
                <a:r>
                  <a:rPr kumimoji="1" lang="ja-JP" altLang="en-US" b="1" dirty="0" smtClean="0"/>
                  <a:t>）は</a:t>
                </a:r>
                <a:r>
                  <a:rPr kumimoji="1" lang="en-US" altLang="ja-JP" dirty="0" smtClean="0"/>
                  <a:t/>
                </a:r>
                <a:br>
                  <a:rPr kumimoji="1" lang="en-US" altLang="ja-JP" dirty="0" smtClean="0"/>
                </a:br>
                <a14:m>
                  <m:oMath xmlns:m="http://schemas.openxmlformats.org/officeDocument/2006/math">
                    <m:r>
                      <a:rPr kumimoji="1" lang="en-US" altLang="ja-JP" b="0" i="1" smtClean="0">
                        <a:latin typeface="Cambria Math" panose="02040503050406030204" pitchFamily="18" charset="0"/>
                      </a:rPr>
                      <m:t>𝑅</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𝛼</m:t>
                            </m:r>
                          </m:e>
                          <m:sub>
                            <m:r>
                              <a:rPr kumimoji="1" lang="en-US" altLang="ja-JP" b="0" i="1" smtClean="0">
                                <a:latin typeface="Cambria Math" panose="02040503050406030204" pitchFamily="18" charset="0"/>
                              </a:rPr>
                              <m:t>𝑖</m:t>
                            </m:r>
                          </m:sub>
                        </m:sSub>
                      </m:e>
                      <m:e>
                        <m:r>
                          <a:rPr kumimoji="1" lang="en-US" altLang="ja-JP" b="1" i="0" smtClean="0">
                            <a:latin typeface="Cambria Math" panose="02040503050406030204" pitchFamily="18" charset="0"/>
                          </a:rPr>
                          <m:t>𝐱</m:t>
                        </m:r>
                      </m:e>
                    </m:d>
                    <m:r>
                      <a:rPr kumimoji="1" lang="en-US" altLang="ja-JP" b="0" i="1" smtClean="0">
                        <a:latin typeface="Cambria Math" panose="02040503050406030204" pitchFamily="18" charset="0"/>
                      </a:rPr>
                      <m:t>=</m:t>
                    </m:r>
                    <m:nary>
                      <m:naryPr>
                        <m:chr m:val="∑"/>
                        <m:ctrlPr>
                          <a:rPr kumimoji="1" lang="en-US" altLang="ja-JP" b="0" i="1" smtClean="0">
                            <a:latin typeface="Cambria Math" panose="02040503050406030204" pitchFamily="18" charset="0"/>
                          </a:rPr>
                        </m:ctrlPr>
                      </m:naryPr>
                      <m:sub>
                        <m:r>
                          <m:rPr>
                            <m:brk m:alnAt="23"/>
                          </m:rPr>
                          <a:rPr kumimoji="1" lang="en-US" altLang="ja-JP" b="0" i="1" smtClean="0">
                            <a:latin typeface="Cambria Math" panose="02040503050406030204" pitchFamily="18" charset="0"/>
                          </a:rPr>
                          <m:t>𝑗</m:t>
                        </m:r>
                        <m:r>
                          <a:rPr kumimoji="1" lang="en-US" altLang="ja-JP" b="0" i="1" smtClean="0">
                            <a:latin typeface="Cambria Math" panose="02040503050406030204" pitchFamily="18" charset="0"/>
                          </a:rPr>
                          <m:t>=1</m:t>
                        </m:r>
                      </m:sub>
                      <m:sup>
                        <m:r>
                          <a:rPr kumimoji="1" lang="en-US" altLang="ja-JP" b="0" i="1" smtClean="0">
                            <a:latin typeface="Cambria Math" panose="02040503050406030204" pitchFamily="18" charset="0"/>
                          </a:rPr>
                          <m:t>𝑐</m:t>
                        </m:r>
                      </m:sup>
                      <m:e>
                        <m:r>
                          <a:rPr kumimoji="1" lang="en-US" altLang="ja-JP" b="0" i="1" smtClean="0">
                            <a:latin typeface="Cambria Math" panose="02040503050406030204" pitchFamily="18" charset="0"/>
                          </a:rPr>
                          <m:t>𝜆</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𝛼</m:t>
                                </m:r>
                              </m:e>
                              <m:sub>
                                <m:r>
                                  <a:rPr kumimoji="1" lang="en-US" altLang="ja-JP" b="0" i="1" smtClean="0">
                                    <a:latin typeface="Cambria Math" panose="02040503050406030204" pitchFamily="18" charset="0"/>
                                  </a:rPr>
                                  <m:t>𝑖</m:t>
                                </m:r>
                              </m:sub>
                            </m:sSub>
                          </m:e>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𝑗</m:t>
                                </m:r>
                              </m:sub>
                            </m:sSub>
                          </m:e>
                        </m:d>
                        <m:r>
                          <a:rPr kumimoji="1" lang="en-US" altLang="ja-JP" b="0" i="1" smtClean="0">
                            <a:latin typeface="Cambria Math" panose="02040503050406030204" pitchFamily="18" charset="0"/>
                          </a:rPr>
                          <m:t>𝑃</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𝑗</m:t>
                                </m:r>
                              </m:sub>
                            </m:sSub>
                          </m:e>
                          <m:e>
                            <m:r>
                              <a:rPr kumimoji="1" lang="en-US" altLang="ja-JP" b="1" i="0" smtClean="0">
                                <a:latin typeface="Cambria Math" panose="02040503050406030204" pitchFamily="18" charset="0"/>
                              </a:rPr>
                              <m:t>𝐱</m:t>
                            </m:r>
                          </m:e>
                        </m:d>
                      </m:e>
                    </m:nary>
                  </m:oMath>
                </a14:m>
                <a:endParaRPr kumimoji="1" lang="en-US" altLang="ja-JP" b="0" dirty="0" smtClean="0"/>
              </a:p>
              <a:p>
                <a:r>
                  <a:rPr lang="ja-JP" altLang="en-US" dirty="0" smtClean="0"/>
                  <a:t>決定則を </a:t>
                </a:r>
                <a14:m>
                  <m:oMath xmlns:m="http://schemas.openxmlformats.org/officeDocument/2006/math">
                    <m:r>
                      <a:rPr lang="en-US" altLang="ja-JP" b="0" i="1" smtClean="0">
                        <a:latin typeface="Cambria Math" panose="02040503050406030204" pitchFamily="18" charset="0"/>
                      </a:rPr>
                      <m:t>𝛼</m:t>
                    </m:r>
                    <m:r>
                      <a:rPr lang="en-US" altLang="ja-JP" b="0" i="1" smtClean="0">
                        <a:latin typeface="Cambria Math" panose="02040503050406030204" pitchFamily="18" charset="0"/>
                      </a:rPr>
                      <m:t>(</m:t>
                    </m:r>
                    <m:r>
                      <a:rPr lang="en-US" altLang="ja-JP" b="1" i="0" smtClean="0">
                        <a:latin typeface="Cambria Math" panose="02040503050406030204" pitchFamily="18" charset="0"/>
                      </a:rPr>
                      <m:t>𝐱</m:t>
                    </m:r>
                    <m:r>
                      <a:rPr lang="en-US" altLang="ja-JP" b="0" i="1" smtClean="0">
                        <a:latin typeface="Cambria Math" panose="02040503050406030204" pitchFamily="18" charset="0"/>
                      </a:rPr>
                      <m:t>)</m:t>
                    </m:r>
                  </m:oMath>
                </a14:m>
                <a:r>
                  <a:rPr kumimoji="1" lang="en-US" altLang="ja-JP" b="0" dirty="0" smtClean="0"/>
                  <a:t> </a:t>
                </a:r>
                <a:r>
                  <a:rPr kumimoji="1" lang="ja-JP" altLang="en-US" b="0" dirty="0" smtClean="0"/>
                  <a:t>としたときの全リスクの合計は</a:t>
                </a:r>
                <a:r>
                  <a:rPr kumimoji="1" lang="en-US" altLang="ja-JP" b="0" dirty="0" smtClean="0"/>
                  <a:t/>
                </a:r>
                <a:br>
                  <a:rPr kumimoji="1" lang="en-US" altLang="ja-JP" b="0" dirty="0" smtClean="0"/>
                </a:br>
                <a14:m>
                  <m:oMath xmlns:m="http://schemas.openxmlformats.org/officeDocument/2006/math">
                    <m:r>
                      <a:rPr kumimoji="1" lang="en-US" altLang="ja-JP" b="0" i="1" smtClean="0">
                        <a:latin typeface="Cambria Math" panose="02040503050406030204" pitchFamily="18" charset="0"/>
                      </a:rPr>
                      <m:t>𝑅</m:t>
                    </m:r>
                    <m:r>
                      <a:rPr kumimoji="1" lang="en-US" altLang="ja-JP" b="0" i="1" smtClean="0">
                        <a:latin typeface="Cambria Math" panose="02040503050406030204" pitchFamily="18" charset="0"/>
                      </a:rPr>
                      <m:t>=</m:t>
                    </m:r>
                    <m:nary>
                      <m:naryPr>
                        <m:limLoc m:val="undOvr"/>
                        <m:subHide m:val="on"/>
                        <m:supHide m:val="on"/>
                        <m:ctrlPr>
                          <a:rPr kumimoji="1" lang="en-US" altLang="ja-JP" b="0" i="1" smtClean="0">
                            <a:latin typeface="Cambria Math" panose="02040503050406030204" pitchFamily="18" charset="0"/>
                          </a:rPr>
                        </m:ctrlPr>
                      </m:naryPr>
                      <m:sub/>
                      <m:sup/>
                      <m:e>
                        <m:r>
                          <a:rPr kumimoji="1" lang="en-US" altLang="ja-JP" b="0" i="1" smtClean="0">
                            <a:latin typeface="Cambria Math" panose="02040503050406030204" pitchFamily="18" charset="0"/>
                          </a:rPr>
                          <m:t>𝑅</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𝛼</m:t>
                            </m:r>
                            <m:d>
                              <m:dPr>
                                <m:ctrlPr>
                                  <a:rPr kumimoji="1" lang="en-US" altLang="ja-JP" b="0" i="1" smtClean="0">
                                    <a:latin typeface="Cambria Math" panose="02040503050406030204" pitchFamily="18" charset="0"/>
                                  </a:rPr>
                                </m:ctrlPr>
                              </m:dPr>
                              <m:e>
                                <m:r>
                                  <a:rPr kumimoji="1" lang="en-US" altLang="ja-JP" b="1" i="0" smtClean="0">
                                    <a:latin typeface="Cambria Math" panose="02040503050406030204" pitchFamily="18" charset="0"/>
                                  </a:rPr>
                                  <m:t>𝐱</m:t>
                                </m:r>
                              </m:e>
                            </m:d>
                          </m:e>
                          <m:e>
                            <m:r>
                              <a:rPr lang="en-US" altLang="ja-JP" b="1">
                                <a:latin typeface="Cambria Math" panose="02040503050406030204" pitchFamily="18" charset="0"/>
                              </a:rPr>
                              <m:t>𝐱</m:t>
                            </m:r>
                          </m:e>
                        </m:d>
                        <m:r>
                          <a:rPr lang="en-US" altLang="ja-JP" b="0" i="1" smtClean="0">
                            <a:latin typeface="Cambria Math" panose="02040503050406030204" pitchFamily="18" charset="0"/>
                          </a:rPr>
                          <m:t>𝑝</m:t>
                        </m:r>
                        <m:d>
                          <m:dPr>
                            <m:ctrlPr>
                              <a:rPr lang="en-US" altLang="ja-JP" b="0" i="1" smtClean="0">
                                <a:latin typeface="Cambria Math" panose="02040503050406030204" pitchFamily="18" charset="0"/>
                              </a:rPr>
                            </m:ctrlPr>
                          </m:dPr>
                          <m:e>
                            <m:r>
                              <a:rPr lang="en-US" altLang="ja-JP" b="1">
                                <a:latin typeface="Cambria Math" panose="02040503050406030204" pitchFamily="18" charset="0"/>
                              </a:rPr>
                              <m:t>𝐱</m:t>
                            </m:r>
                          </m:e>
                        </m:d>
                        <m:r>
                          <a:rPr lang="en-US" altLang="ja-JP" b="0" i="1" smtClean="0">
                            <a:latin typeface="Cambria Math" panose="02040503050406030204" pitchFamily="18" charset="0"/>
                          </a:rPr>
                          <m:t>𝑑𝑥</m:t>
                        </m:r>
                      </m:e>
                    </m:nary>
                  </m:oMath>
                </a14:m>
                <a:endParaRPr kumimoji="1" lang="en-US" altLang="ja-JP" b="0" dirty="0" smtClean="0"/>
              </a:p>
              <a:p>
                <a:r>
                  <a:rPr lang="ja-JP" altLang="en-US" dirty="0"/>
                  <a:t>最小</a:t>
                </a:r>
                <a:r>
                  <a:rPr lang="ja-JP" altLang="en-US" dirty="0" smtClean="0"/>
                  <a:t>の条件付きリスクを持つ行動を取ればよい</a:t>
                </a:r>
                <a:endParaRPr kumimoji="1" lang="en-US" altLang="ja-JP" b="0" dirty="0" smtClean="0"/>
              </a:p>
              <a:p>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2"/>
                <a:stretch>
                  <a:fillRect l="-63" t="-1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6335586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1066800" y="1565829"/>
            <a:ext cx="6141522" cy="4114800"/>
          </a:xfrm>
        </p:spPr>
        <p:txBody>
          <a:bodyPr>
            <a:normAutofit/>
          </a:bodyPr>
          <a:lstStyle/>
          <a:p>
            <a:r>
              <a:rPr lang="en-US" altLang="ja-JP" sz="3600" dirty="0" smtClean="0"/>
              <a:t>2.4</a:t>
            </a:r>
            <a:br>
              <a:rPr lang="en-US" altLang="ja-JP" sz="3600" dirty="0" smtClean="0"/>
            </a:br>
            <a:r>
              <a:rPr lang="en-US" altLang="ja-JP" sz="3600" dirty="0" smtClean="0"/>
              <a:t>Classifiers,</a:t>
            </a:r>
            <a:br>
              <a:rPr lang="en-US" altLang="ja-JP" sz="3600" dirty="0" smtClean="0"/>
            </a:br>
            <a:r>
              <a:rPr lang="en-US" altLang="ja-JP" sz="3600" dirty="0" smtClean="0"/>
              <a:t>Discriminant </a:t>
            </a:r>
            <a:r>
              <a:rPr lang="en-US" altLang="ja-JP" sz="3600" dirty="0"/>
              <a:t>Functions, and Decision </a:t>
            </a:r>
            <a:r>
              <a:rPr lang="en-US" altLang="ja-JP" sz="3600" dirty="0" smtClean="0"/>
              <a:t>Surfaces</a:t>
            </a:r>
            <a:endParaRPr lang="ja-JP" altLang="en-US" sz="3600" dirty="0"/>
          </a:p>
        </p:txBody>
      </p:sp>
      <p:sp>
        <p:nvSpPr>
          <p:cNvPr id="3" name="テキスト プレースホルダー 2"/>
          <p:cNvSpPr>
            <a:spLocks noGrp="1"/>
          </p:cNvSpPr>
          <p:nvPr>
            <p:ph type="body" idx="1"/>
          </p:nvPr>
        </p:nvSpPr>
        <p:spPr/>
        <p:txBody>
          <a:bodyPr>
            <a:normAutofit/>
          </a:bodyPr>
          <a:lstStyle/>
          <a:p>
            <a:endParaRPr lang="en-US" altLang="ja-JP" dirty="0"/>
          </a:p>
        </p:txBody>
      </p:sp>
    </p:spTree>
    <p:extLst>
      <p:ext uri="{BB962C8B-B14F-4D97-AF65-F5344CB8AC3E}">
        <p14:creationId xmlns:p14="http://schemas.microsoft.com/office/powerpoint/2010/main" val="26987670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ja-JP" altLang="en-US" dirty="0" smtClean="0"/>
              <a:t>一般的な判別関数</a:t>
            </a:r>
            <a:endParaRPr kumimoji="1" lang="ja-JP" altLang="en-US" dirty="0"/>
          </a:p>
        </p:txBody>
      </p:sp>
      <mc:AlternateContent xmlns:mc="http://schemas.openxmlformats.org/markup-compatibility/2006" xmlns:a14="http://schemas.microsoft.com/office/drawing/2010/main">
        <mc:Choice Requires="a14">
          <p:sp>
            <p:nvSpPr>
              <p:cNvPr id="5" name="コンテンツ プレースホルダー 4"/>
              <p:cNvSpPr>
                <a:spLocks noGrp="1"/>
              </p:cNvSpPr>
              <p:nvPr>
                <p:ph idx="1"/>
              </p:nvPr>
            </p:nvSpPr>
            <p:spPr/>
            <p:txBody>
              <a:bodyPr/>
              <a:lstStyle/>
              <a:p>
                <a:r>
                  <a:rPr kumimoji="1" lang="ja-JP" altLang="en-US" dirty="0" smtClean="0">
                    <a:latin typeface="A-OTF UD新ゴ Pr6 H" panose="020B0800000000000000" pitchFamily="34" charset="-128"/>
                    <a:ea typeface="A-OTF UD新ゴ Pr6 H" panose="020B0800000000000000" pitchFamily="34" charset="-128"/>
                  </a:rPr>
                  <a:t>判別関数</a:t>
                </a:r>
                <a:r>
                  <a:rPr kumimoji="1" lang="ja-JP" altLang="en-US" dirty="0" smtClean="0"/>
                  <a:t> </a:t>
                </a: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𝑔</m:t>
                        </m:r>
                      </m:e>
                      <m:sub>
                        <m:r>
                          <a:rPr kumimoji="1" lang="en-US" altLang="ja-JP" b="0" i="1" smtClean="0">
                            <a:latin typeface="Cambria Math" panose="02040503050406030204" pitchFamily="18" charset="0"/>
                          </a:rPr>
                          <m:t>𝑖</m:t>
                        </m:r>
                      </m:sub>
                    </m:sSub>
                    <m:d>
                      <m:dPr>
                        <m:ctrlPr>
                          <a:rPr kumimoji="1" lang="en-US" altLang="ja-JP" b="0" i="1" smtClean="0">
                            <a:latin typeface="Cambria Math" panose="02040503050406030204" pitchFamily="18" charset="0"/>
                          </a:rPr>
                        </m:ctrlPr>
                      </m:dPr>
                      <m:e>
                        <m:r>
                          <a:rPr kumimoji="1" lang="en-US" altLang="ja-JP" b="1" i="0" smtClean="0">
                            <a:latin typeface="Cambria Math" panose="02040503050406030204" pitchFamily="18" charset="0"/>
                          </a:rPr>
                          <m:t>𝐱</m:t>
                        </m:r>
                      </m:e>
                    </m:d>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𝑖</m:t>
                    </m:r>
                    <m:r>
                      <a:rPr kumimoji="1" lang="en-US" altLang="ja-JP" b="0" i="1" smtClean="0">
                        <a:latin typeface="Cambria Math" panose="02040503050406030204" pitchFamily="18" charset="0"/>
                      </a:rPr>
                      <m:t>=1,…,</m:t>
                    </m:r>
                    <m:r>
                      <a:rPr kumimoji="1" lang="en-US" altLang="ja-JP" b="0" i="1" smtClean="0">
                        <a:latin typeface="Cambria Math" panose="02040503050406030204" pitchFamily="18" charset="0"/>
                      </a:rPr>
                      <m:t>𝑐</m:t>
                    </m:r>
                  </m:oMath>
                </a14:m>
                <a:r>
                  <a:rPr kumimoji="1" lang="en-US" altLang="ja-JP" b="0" dirty="0" smtClean="0"/>
                  <a:t> </a:t>
                </a:r>
                <a:r>
                  <a:rPr kumimoji="1" lang="ja-JP" altLang="en-US" b="0" dirty="0" smtClean="0"/>
                  <a:t>を考え，最も大きい値の</a:t>
                </a:r>
                <a:r>
                  <a:rPr kumimoji="1" lang="ja-JP" altLang="en-US" dirty="0" smtClean="0"/>
                  <a:t>クラスに判別する</a:t>
                </a:r>
                <a:endParaRPr kumimoji="1" lang="en-US" altLang="ja-JP" dirty="0" smtClean="0"/>
              </a:p>
              <a:p>
                <a:pPr lvl="1"/>
                <a:r>
                  <a:rPr lang="ja-JP" altLang="en-US" dirty="0" smtClean="0"/>
                  <a:t>リスク最小化なら </a:t>
                </a:r>
                <a14:m>
                  <m:oMath xmlns:m="http://schemas.openxmlformats.org/officeDocument/2006/math">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𝑔</m:t>
                        </m:r>
                      </m:e>
                      <m:sub>
                        <m:r>
                          <a:rPr lang="en-US" altLang="ja-JP" b="0" i="1" smtClean="0">
                            <a:latin typeface="Cambria Math" panose="02040503050406030204" pitchFamily="18" charset="0"/>
                          </a:rPr>
                          <m:t>𝑖</m:t>
                        </m:r>
                      </m:sub>
                    </m:sSub>
                    <m:d>
                      <m:dPr>
                        <m:ctrlPr>
                          <a:rPr lang="en-US" altLang="ja-JP" b="0" i="1" smtClean="0">
                            <a:latin typeface="Cambria Math" panose="02040503050406030204" pitchFamily="18" charset="0"/>
                          </a:rPr>
                        </m:ctrlPr>
                      </m:dPr>
                      <m:e>
                        <m:r>
                          <a:rPr lang="en-US" altLang="ja-JP" b="1" i="0" smtClean="0">
                            <a:latin typeface="Cambria Math" panose="02040503050406030204" pitchFamily="18" charset="0"/>
                          </a:rPr>
                          <m:t>𝐱</m:t>
                        </m:r>
                      </m:e>
                    </m:d>
                    <m:r>
                      <a:rPr lang="en-US" altLang="ja-JP" b="0" i="1" smtClean="0">
                        <a:latin typeface="Cambria Math" panose="02040503050406030204" pitchFamily="18" charset="0"/>
                      </a:rPr>
                      <m:t>=−</m:t>
                    </m:r>
                    <m:r>
                      <a:rPr lang="en-US" altLang="ja-JP" b="0" i="1" smtClean="0">
                        <a:latin typeface="Cambria Math" panose="02040503050406030204" pitchFamily="18" charset="0"/>
                      </a:rPr>
                      <m:t>𝑅</m:t>
                    </m:r>
                    <m:d>
                      <m:dPr>
                        <m:ctrlPr>
                          <a:rPr lang="en-US" altLang="ja-JP" b="0" i="1" smtClean="0">
                            <a:latin typeface="Cambria Math" panose="02040503050406030204" pitchFamily="18" charset="0"/>
                          </a:rPr>
                        </m:ctrlPr>
                      </m:dPr>
                      <m:e>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𝛼</m:t>
                            </m:r>
                          </m:e>
                          <m:sub>
                            <m:r>
                              <a:rPr lang="en-US" altLang="ja-JP" b="0" i="1" smtClean="0">
                                <a:latin typeface="Cambria Math" panose="02040503050406030204" pitchFamily="18" charset="0"/>
                              </a:rPr>
                              <m:t>𝑖</m:t>
                            </m:r>
                          </m:sub>
                        </m:sSub>
                      </m:e>
                      <m:e>
                        <m:r>
                          <a:rPr lang="en-US" altLang="ja-JP" b="1">
                            <a:latin typeface="Cambria Math" panose="02040503050406030204" pitchFamily="18" charset="0"/>
                          </a:rPr>
                          <m:t>𝐱</m:t>
                        </m:r>
                      </m:e>
                    </m:d>
                  </m:oMath>
                </a14:m>
                <a:endParaRPr kumimoji="1" lang="en-US" altLang="ja-JP" i="1" dirty="0" smtClean="0"/>
              </a:p>
              <a:p>
                <a:pPr lvl="1"/>
                <a:r>
                  <a:rPr kumimoji="1" lang="ja-JP" altLang="en-US" dirty="0" smtClean="0"/>
                  <a:t>誤判別確率最小化なら </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𝑔</m:t>
                        </m:r>
                      </m:e>
                      <m:sub>
                        <m:r>
                          <a:rPr lang="en-US" altLang="ja-JP" i="1">
                            <a:latin typeface="Cambria Math" panose="02040503050406030204" pitchFamily="18" charset="0"/>
                          </a:rPr>
                          <m:t>𝑖</m:t>
                        </m:r>
                      </m:sub>
                    </m:sSub>
                    <m:d>
                      <m:dPr>
                        <m:ctrlPr>
                          <a:rPr lang="en-US" altLang="ja-JP" i="1">
                            <a:latin typeface="Cambria Math" panose="02040503050406030204" pitchFamily="18" charset="0"/>
                          </a:rPr>
                        </m:ctrlPr>
                      </m:dPr>
                      <m:e>
                        <m:r>
                          <a:rPr lang="en-US" altLang="ja-JP" b="1">
                            <a:latin typeface="Cambria Math" panose="02040503050406030204" pitchFamily="18" charset="0"/>
                          </a:rPr>
                          <m:t>𝐱</m:t>
                        </m:r>
                      </m:e>
                    </m:d>
                    <m:r>
                      <a:rPr lang="en-US" altLang="ja-JP" i="1">
                        <a:latin typeface="Cambria Math" panose="02040503050406030204" pitchFamily="18" charset="0"/>
                      </a:rPr>
                      <m:t>=</m:t>
                    </m:r>
                    <m:r>
                      <a:rPr lang="en-US" altLang="ja-JP" b="0" i="1" smtClean="0">
                        <a:latin typeface="Cambria Math" panose="02040503050406030204" pitchFamily="18" charset="0"/>
                      </a:rPr>
                      <m:t>𝑃</m:t>
                    </m:r>
                    <m:d>
                      <m:dPr>
                        <m:ctrlPr>
                          <a:rPr lang="en-US" altLang="ja-JP" i="1">
                            <a:latin typeface="Cambria Math" panose="02040503050406030204" pitchFamily="18" charset="0"/>
                          </a:rPr>
                        </m:ctrlPr>
                      </m:dPr>
                      <m:e>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𝜔</m:t>
                            </m:r>
                          </m:e>
                          <m:sub>
                            <m:r>
                              <a:rPr lang="en-US" altLang="ja-JP" b="0" i="1" smtClean="0">
                                <a:latin typeface="Cambria Math" panose="02040503050406030204" pitchFamily="18" charset="0"/>
                              </a:rPr>
                              <m:t>𝑖</m:t>
                            </m:r>
                          </m:sub>
                        </m:sSub>
                      </m:e>
                      <m:e>
                        <m:r>
                          <a:rPr lang="en-US" altLang="ja-JP" b="1">
                            <a:latin typeface="Cambria Math" panose="02040503050406030204" pitchFamily="18" charset="0"/>
                          </a:rPr>
                          <m:t>𝐱</m:t>
                        </m:r>
                      </m:e>
                    </m:d>
                  </m:oMath>
                </a14:m>
                <a:endParaRPr kumimoji="1" lang="en-US" altLang="ja-JP" dirty="0" smtClean="0"/>
              </a:p>
              <a:p>
                <a:r>
                  <a:rPr kumimoji="1" lang="ja-JP" altLang="en-US" dirty="0" smtClean="0"/>
                  <a:t>単調増加関数を適用しても判別の結果は変わらない</a:t>
                </a:r>
                <a:r>
                  <a:rPr kumimoji="1" lang="en-US" altLang="ja-JP" dirty="0" smtClean="0"/>
                  <a:t/>
                </a:r>
                <a:br>
                  <a:rPr kumimoji="1" lang="en-US" altLang="ja-JP" dirty="0" smtClean="0"/>
                </a:b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𝑔</m:t>
                        </m:r>
                      </m:e>
                      <m:sub>
                        <m:r>
                          <a:rPr kumimoji="1" lang="en-US" altLang="ja-JP" b="0" i="1" smtClean="0">
                            <a:latin typeface="Cambria Math" panose="02040503050406030204" pitchFamily="18" charset="0"/>
                          </a:rPr>
                          <m:t>𝑖</m:t>
                        </m:r>
                      </m:sub>
                    </m:sSub>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𝑥</m:t>
                        </m:r>
                      </m:e>
                    </m:d>
                    <m:r>
                      <a:rPr kumimoji="1" lang="en-US" altLang="ja-JP" b="0" i="1" smtClean="0">
                        <a:latin typeface="Cambria Math" panose="02040503050406030204" pitchFamily="18" charset="0"/>
                      </a:rPr>
                      <m:t>=</m:t>
                    </m:r>
                    <m:f>
                      <m:fPr>
                        <m:ctrlPr>
                          <a:rPr kumimoji="1" lang="en-US" altLang="ja-JP" b="0" i="1" smtClean="0">
                            <a:latin typeface="Cambria Math" panose="02040503050406030204" pitchFamily="18" charset="0"/>
                          </a:rPr>
                        </m:ctrlPr>
                      </m:fPr>
                      <m:num>
                        <m:r>
                          <a:rPr kumimoji="1" lang="en-US" altLang="ja-JP" b="0" i="1" smtClean="0">
                            <a:latin typeface="Cambria Math" panose="02040503050406030204" pitchFamily="18" charset="0"/>
                          </a:rPr>
                          <m:t>𝑝</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𝑥</m:t>
                            </m:r>
                          </m:e>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𝑖</m:t>
                                </m:r>
                              </m:sub>
                            </m:sSub>
                          </m:e>
                        </m:d>
                        <m:r>
                          <a:rPr kumimoji="1" lang="en-US" altLang="ja-JP" b="0" i="1" smtClean="0">
                            <a:latin typeface="Cambria Math" panose="02040503050406030204" pitchFamily="18" charset="0"/>
                          </a:rPr>
                          <m:t>𝑃</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𝑖</m:t>
                                </m:r>
                              </m:sub>
                            </m:sSub>
                          </m:e>
                        </m:d>
                      </m:num>
                      <m:den>
                        <m:nary>
                          <m:naryPr>
                            <m:chr m:val="∑"/>
                            <m:ctrlPr>
                              <a:rPr kumimoji="1" lang="en-US" altLang="ja-JP" b="0" i="1" smtClean="0">
                                <a:latin typeface="Cambria Math" panose="02040503050406030204" pitchFamily="18" charset="0"/>
                              </a:rPr>
                            </m:ctrlPr>
                          </m:naryPr>
                          <m:sub>
                            <m:r>
                              <m:rPr>
                                <m:brk m:alnAt="23"/>
                              </m:rPr>
                              <a:rPr kumimoji="1" lang="en-US" altLang="ja-JP" b="0" i="1" smtClean="0">
                                <a:latin typeface="Cambria Math" panose="02040503050406030204" pitchFamily="18" charset="0"/>
                              </a:rPr>
                              <m:t>𝑗</m:t>
                            </m:r>
                            <m:r>
                              <a:rPr kumimoji="1" lang="en-US" altLang="ja-JP" b="0" i="1" smtClean="0">
                                <a:latin typeface="Cambria Math" panose="02040503050406030204" pitchFamily="18" charset="0"/>
                              </a:rPr>
                              <m:t>=1</m:t>
                            </m:r>
                          </m:sub>
                          <m:sup>
                            <m:r>
                              <a:rPr kumimoji="1" lang="en-US" altLang="ja-JP" b="0" i="1" smtClean="0">
                                <a:latin typeface="Cambria Math" panose="02040503050406030204" pitchFamily="18" charset="0"/>
                              </a:rPr>
                              <m:t>𝑐</m:t>
                            </m:r>
                          </m:sup>
                          <m:e>
                            <m:r>
                              <a:rPr kumimoji="1" lang="en-US" altLang="ja-JP" b="0" i="1" smtClean="0">
                                <a:latin typeface="Cambria Math" panose="02040503050406030204" pitchFamily="18" charset="0"/>
                              </a:rPr>
                              <m:t>𝑝</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𝑥</m:t>
                                </m:r>
                              </m:e>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𝑗</m:t>
                                    </m:r>
                                  </m:sub>
                                </m:sSub>
                              </m:e>
                            </m:d>
                            <m:r>
                              <a:rPr kumimoji="1" lang="en-US" altLang="ja-JP" b="0" i="1" smtClean="0">
                                <a:latin typeface="Cambria Math" panose="02040503050406030204" pitchFamily="18" charset="0"/>
                              </a:rPr>
                              <m:t>𝑃</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𝑗</m:t>
                                    </m:r>
                                  </m:sub>
                                </m:sSub>
                              </m:e>
                            </m:d>
                          </m:e>
                        </m:nary>
                      </m:den>
                    </m:f>
                  </m:oMath>
                </a14:m>
                <a:r>
                  <a:rPr kumimoji="1" lang="en-US" altLang="ja-JP" b="0" dirty="0" smtClean="0"/>
                  <a:t/>
                </a:r>
                <a:br>
                  <a:rPr kumimoji="1" lang="en-US" altLang="ja-JP" b="0" dirty="0" smtClean="0"/>
                </a:b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𝑔</m:t>
                        </m:r>
                      </m:e>
                      <m:sub>
                        <m:r>
                          <a:rPr kumimoji="1" lang="en-US" altLang="ja-JP" b="0" i="1" smtClean="0">
                            <a:latin typeface="Cambria Math" panose="02040503050406030204" pitchFamily="18" charset="0"/>
                          </a:rPr>
                          <m:t>𝑖</m:t>
                        </m:r>
                      </m:sub>
                    </m:sSub>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𝑥</m:t>
                        </m:r>
                      </m:e>
                    </m:d>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𝑝</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𝑥</m:t>
                        </m:r>
                      </m:e>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𝑖</m:t>
                            </m:r>
                          </m:sub>
                        </m:sSub>
                      </m:e>
                    </m:d>
                    <m:r>
                      <a:rPr kumimoji="1" lang="en-US" altLang="ja-JP" b="0" i="1" smtClean="0">
                        <a:latin typeface="Cambria Math" panose="02040503050406030204" pitchFamily="18" charset="0"/>
                      </a:rPr>
                      <m:t>𝑃</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𝑗</m:t>
                            </m:r>
                          </m:sub>
                        </m:sSub>
                      </m:e>
                    </m:d>
                  </m:oMath>
                </a14:m>
                <a:r>
                  <a:rPr kumimoji="1" lang="en-US" altLang="ja-JP" dirty="0" smtClean="0"/>
                  <a:t/>
                </a:r>
                <a:br>
                  <a:rPr kumimoji="1" lang="en-US" altLang="ja-JP" dirty="0" smtClean="0"/>
                </a:b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𝑔</m:t>
                        </m:r>
                      </m:e>
                      <m:sub>
                        <m:r>
                          <a:rPr kumimoji="1" lang="en-US" altLang="ja-JP" b="0" i="1" smtClean="0">
                            <a:latin typeface="Cambria Math" panose="02040503050406030204" pitchFamily="18" charset="0"/>
                          </a:rPr>
                          <m:t>𝑖</m:t>
                        </m:r>
                      </m:sub>
                    </m:sSub>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𝑥</m:t>
                        </m:r>
                      </m:e>
                    </m:d>
                    <m:r>
                      <a:rPr kumimoji="1" lang="en-US" altLang="ja-JP" b="0" i="1" smtClean="0">
                        <a:latin typeface="Cambria Math" panose="02040503050406030204" pitchFamily="18" charset="0"/>
                      </a:rPr>
                      <m:t>=</m:t>
                    </m:r>
                    <m:func>
                      <m:funcPr>
                        <m:ctrlPr>
                          <a:rPr kumimoji="1" lang="en-US" altLang="ja-JP" b="0" i="1" smtClean="0">
                            <a:latin typeface="Cambria Math" panose="02040503050406030204" pitchFamily="18" charset="0"/>
                          </a:rPr>
                        </m:ctrlPr>
                      </m:funcPr>
                      <m:fName>
                        <m:r>
                          <m:rPr>
                            <m:sty m:val="p"/>
                          </m:rPr>
                          <a:rPr kumimoji="1" lang="en-US" altLang="ja-JP" b="0" i="0" smtClean="0">
                            <a:latin typeface="Cambria Math" panose="02040503050406030204" pitchFamily="18" charset="0"/>
                          </a:rPr>
                          <m:t>log</m:t>
                        </m:r>
                      </m:fName>
                      <m:e>
                        <m:r>
                          <a:rPr kumimoji="1" lang="en-US" altLang="ja-JP" b="0" i="1" smtClean="0">
                            <a:latin typeface="Cambria Math" panose="02040503050406030204" pitchFamily="18" charset="0"/>
                          </a:rPr>
                          <m:t>𝑝</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𝑥</m:t>
                            </m:r>
                          </m:e>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𝑖</m:t>
                                </m:r>
                              </m:sub>
                            </m:sSub>
                          </m:e>
                        </m:d>
                      </m:e>
                    </m:func>
                    <m:r>
                      <a:rPr kumimoji="1" lang="en-US" altLang="ja-JP" b="0" i="1" smtClean="0">
                        <a:latin typeface="Cambria Math" panose="02040503050406030204" pitchFamily="18" charset="0"/>
                      </a:rPr>
                      <m:t>+</m:t>
                    </m:r>
                    <m:func>
                      <m:funcPr>
                        <m:ctrlPr>
                          <a:rPr kumimoji="1" lang="en-US" altLang="ja-JP" b="0" i="1" smtClean="0">
                            <a:latin typeface="Cambria Math" panose="02040503050406030204" pitchFamily="18" charset="0"/>
                          </a:rPr>
                        </m:ctrlPr>
                      </m:funcPr>
                      <m:fName>
                        <m:r>
                          <m:rPr>
                            <m:sty m:val="p"/>
                          </m:rPr>
                          <a:rPr kumimoji="1" lang="en-US" altLang="ja-JP" b="0" i="0" smtClean="0">
                            <a:latin typeface="Cambria Math" panose="02040503050406030204" pitchFamily="18" charset="0"/>
                          </a:rPr>
                          <m:t>log</m:t>
                        </m:r>
                      </m:fName>
                      <m:e>
                        <m:r>
                          <a:rPr kumimoji="1" lang="en-US" altLang="ja-JP" b="0" i="1" smtClean="0">
                            <a:latin typeface="Cambria Math" panose="02040503050406030204" pitchFamily="18" charset="0"/>
                          </a:rPr>
                          <m:t>𝑃</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𝑖</m:t>
                                </m:r>
                              </m:sub>
                            </m:sSub>
                          </m:e>
                        </m:d>
                      </m:e>
                    </m:func>
                  </m:oMath>
                </a14:m>
                <a:r>
                  <a:rPr kumimoji="1" lang="en-US" altLang="ja-JP" b="0" dirty="0" smtClean="0"/>
                  <a:t/>
                </a:r>
                <a:br>
                  <a:rPr kumimoji="1" lang="en-US" altLang="ja-JP" b="0" dirty="0" smtClean="0"/>
                </a:br>
                <a:r>
                  <a:rPr kumimoji="1" lang="ja-JP" altLang="en-US" b="0" dirty="0" smtClean="0"/>
                  <a:t>もどれも同等</a:t>
                </a:r>
                <a:endParaRPr kumimoji="1" lang="ja-JP" altLang="en-US" dirty="0"/>
              </a:p>
            </p:txBody>
          </p:sp>
        </mc:Choice>
        <mc:Fallback xmlns="">
          <p:sp>
            <p:nvSpPr>
              <p:cNvPr id="5" name="コンテンツ プレースホルダー 4"/>
              <p:cNvSpPr>
                <a:spLocks noGrp="1" noRot="1" noChangeAspect="1" noMove="1" noResize="1" noEditPoints="1" noAdjustHandles="1" noChangeArrowheads="1" noChangeShapeType="1" noTextEdit="1"/>
              </p:cNvSpPr>
              <p:nvPr>
                <p:ph idx="1"/>
              </p:nvPr>
            </p:nvSpPr>
            <p:spPr>
              <a:blipFill rotWithShape="0">
                <a:blip r:embed="rId2"/>
                <a:stretch>
                  <a:fillRect l="-63" t="-1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855553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a:bodyPr>
          <a:lstStyle/>
          <a:p>
            <a:r>
              <a:rPr kumimoji="1" lang="en-US" altLang="ja-JP" sz="3600" dirty="0" smtClean="0"/>
              <a:t>2.5</a:t>
            </a:r>
            <a:br>
              <a:rPr kumimoji="1" lang="en-US" altLang="ja-JP" sz="3600" dirty="0" smtClean="0"/>
            </a:br>
            <a:r>
              <a:rPr lang="en-US" altLang="ja-JP" sz="3600" dirty="0" smtClean="0"/>
              <a:t>The Normal Density</a:t>
            </a:r>
            <a:endParaRPr kumimoji="1" lang="ja-JP" altLang="en-US" sz="3600" dirty="0"/>
          </a:p>
        </p:txBody>
      </p:sp>
      <p:sp>
        <p:nvSpPr>
          <p:cNvPr id="5" name="テキスト プレースホルダー 4"/>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8173539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ja-JP" altLang="en-US" dirty="0" smtClean="0"/>
              <a:t>正規分布の関数形</a:t>
            </a:r>
            <a:endParaRPr kumimoji="1" lang="ja-JP" altLang="en-US" dirty="0"/>
          </a:p>
        </p:txBody>
      </p:sp>
      <mc:AlternateContent xmlns:mc="http://schemas.openxmlformats.org/markup-compatibility/2006" xmlns:a14="http://schemas.microsoft.com/office/drawing/2010/main">
        <mc:Choice Requires="a14">
          <p:sp>
            <p:nvSpPr>
              <p:cNvPr id="5" name="コンテンツ プレースホルダー 4"/>
              <p:cNvSpPr>
                <a:spLocks noGrp="1"/>
              </p:cNvSpPr>
              <p:nvPr>
                <p:ph idx="1"/>
              </p:nvPr>
            </p:nvSpPr>
            <p:spPr/>
            <p:txBody>
              <a:bodyPr/>
              <a:lstStyle/>
              <a:p>
                <a:r>
                  <a:rPr kumimoji="1" lang="ja-JP" altLang="en-US" dirty="0" smtClean="0"/>
                  <a:t>一次元正規分布 </a:t>
                </a:r>
                <a14:m>
                  <m:oMath xmlns:m="http://schemas.openxmlformats.org/officeDocument/2006/math">
                    <m:r>
                      <a:rPr kumimoji="1" lang="en-US" altLang="ja-JP" b="0" i="1" smtClean="0">
                        <a:latin typeface="Cambria Math" panose="02040503050406030204" pitchFamily="18" charset="0"/>
                      </a:rPr>
                      <m:t>𝑁</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𝜇</m:t>
                        </m:r>
                        <m:r>
                          <a:rPr kumimoji="1" lang="en-US" altLang="ja-JP" b="0" i="1" smtClean="0">
                            <a:latin typeface="Cambria Math" panose="02040503050406030204" pitchFamily="18" charset="0"/>
                          </a:rPr>
                          <m:t>,</m:t>
                        </m:r>
                        <m:sSup>
                          <m:sSupPr>
                            <m:ctrlPr>
                              <a:rPr kumimoji="1" lang="en-US" altLang="ja-JP" b="0" i="1" smtClean="0">
                                <a:latin typeface="Cambria Math" panose="02040503050406030204" pitchFamily="18" charset="0"/>
                              </a:rPr>
                            </m:ctrlPr>
                          </m:sSupPr>
                          <m:e>
                            <m:r>
                              <a:rPr kumimoji="1" lang="en-US" altLang="ja-JP" b="0" i="1" smtClean="0">
                                <a:latin typeface="Cambria Math" panose="02040503050406030204" pitchFamily="18" charset="0"/>
                              </a:rPr>
                              <m:t>𝜎</m:t>
                            </m:r>
                          </m:e>
                          <m:sup>
                            <m:r>
                              <a:rPr kumimoji="1" lang="en-US" altLang="ja-JP" b="0" i="1" smtClean="0">
                                <a:latin typeface="Cambria Math" panose="02040503050406030204" pitchFamily="18" charset="0"/>
                              </a:rPr>
                              <m:t>2</m:t>
                            </m:r>
                          </m:sup>
                        </m:sSup>
                      </m:e>
                    </m:d>
                  </m:oMath>
                </a14:m>
                <a:r>
                  <a:rPr kumimoji="1" lang="ja-JP" altLang="en-US" dirty="0" smtClean="0"/>
                  <a:t> </a:t>
                </a:r>
                <a:r>
                  <a:rPr lang="en-US" altLang="ja-JP" dirty="0" smtClean="0"/>
                  <a:t/>
                </a:r>
                <a:br>
                  <a:rPr lang="en-US" altLang="ja-JP" dirty="0" smtClean="0"/>
                </a:br>
                <a14:m>
                  <m:oMath xmlns:m="http://schemas.openxmlformats.org/officeDocument/2006/math">
                    <m:r>
                      <a:rPr lang="en-US" altLang="ja-JP" b="0" i="1" smtClean="0">
                        <a:latin typeface="Cambria Math" panose="02040503050406030204" pitchFamily="18" charset="0"/>
                      </a:rPr>
                      <m:t>𝑝</m:t>
                    </m:r>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𝑥</m:t>
                        </m:r>
                      </m:e>
                    </m:d>
                    <m:r>
                      <a:rPr lang="en-US" altLang="ja-JP" b="0" i="1"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1</m:t>
                        </m:r>
                      </m:num>
                      <m:den>
                        <m:rad>
                          <m:radPr>
                            <m:degHide m:val="on"/>
                            <m:ctrlPr>
                              <a:rPr lang="en-US" altLang="ja-JP" b="0" i="1" smtClean="0">
                                <a:latin typeface="Cambria Math" panose="02040503050406030204" pitchFamily="18" charset="0"/>
                              </a:rPr>
                            </m:ctrlPr>
                          </m:radPr>
                          <m:deg/>
                          <m:e>
                            <m:r>
                              <a:rPr lang="en-US" altLang="ja-JP" b="0" i="1" smtClean="0">
                                <a:latin typeface="Cambria Math" panose="02040503050406030204" pitchFamily="18" charset="0"/>
                              </a:rPr>
                              <m:t>2</m:t>
                            </m:r>
                            <m:r>
                              <a:rPr lang="en-US" altLang="ja-JP" b="0" i="1" smtClean="0">
                                <a:latin typeface="Cambria Math" panose="02040503050406030204" pitchFamily="18" charset="0"/>
                              </a:rPr>
                              <m:t>𝜋𝜎</m:t>
                            </m:r>
                          </m:e>
                        </m:rad>
                      </m:den>
                    </m:f>
                    <m:func>
                      <m:funcPr>
                        <m:ctrlPr>
                          <a:rPr lang="en-US" altLang="ja-JP" b="0" i="1" smtClean="0">
                            <a:latin typeface="Cambria Math" panose="02040503050406030204" pitchFamily="18" charset="0"/>
                          </a:rPr>
                        </m:ctrlPr>
                      </m:funcPr>
                      <m:fName>
                        <m:r>
                          <m:rPr>
                            <m:sty m:val="p"/>
                          </m:rPr>
                          <a:rPr lang="en-US" altLang="ja-JP" b="0" i="0" smtClean="0">
                            <a:latin typeface="Cambria Math" panose="02040503050406030204" pitchFamily="18" charset="0"/>
                          </a:rPr>
                          <m:t>exp</m:t>
                        </m:r>
                      </m:fName>
                      <m:e>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1</m:t>
                                </m:r>
                              </m:num>
                              <m:den>
                                <m:r>
                                  <a:rPr lang="en-US" altLang="ja-JP" b="0" i="1" smtClean="0">
                                    <a:latin typeface="Cambria Math" panose="02040503050406030204" pitchFamily="18" charset="0"/>
                                  </a:rPr>
                                  <m:t>2</m:t>
                                </m:r>
                              </m:den>
                            </m:f>
                            <m:sSup>
                              <m:sSupPr>
                                <m:ctrlPr>
                                  <a:rPr lang="en-US" altLang="ja-JP" b="0" i="1" smtClean="0">
                                    <a:latin typeface="Cambria Math" panose="02040503050406030204" pitchFamily="18" charset="0"/>
                                  </a:rPr>
                                </m:ctrlPr>
                              </m:sSupPr>
                              <m:e>
                                <m:d>
                                  <m:dPr>
                                    <m:ctrlPr>
                                      <a:rPr lang="en-US" altLang="ja-JP" b="0" i="1" smtClean="0">
                                        <a:latin typeface="Cambria Math" panose="02040503050406030204" pitchFamily="18" charset="0"/>
                                      </a:rPr>
                                    </m:ctrlPr>
                                  </m:dPr>
                                  <m:e>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𝑥</m:t>
                                        </m:r>
                                        <m:r>
                                          <a:rPr lang="en-US" altLang="ja-JP" b="0" i="1" smtClean="0">
                                            <a:latin typeface="Cambria Math" panose="02040503050406030204" pitchFamily="18" charset="0"/>
                                          </a:rPr>
                                          <m:t>−</m:t>
                                        </m:r>
                                        <m:r>
                                          <a:rPr lang="en-US" altLang="ja-JP" b="0" i="1" smtClean="0">
                                            <a:latin typeface="Cambria Math" panose="02040503050406030204" pitchFamily="18" charset="0"/>
                                          </a:rPr>
                                          <m:t>𝜇</m:t>
                                        </m:r>
                                      </m:num>
                                      <m:den>
                                        <m:r>
                                          <a:rPr lang="en-US" altLang="ja-JP" b="0" i="1" smtClean="0">
                                            <a:latin typeface="Cambria Math" panose="02040503050406030204" pitchFamily="18" charset="0"/>
                                          </a:rPr>
                                          <m:t>𝜎</m:t>
                                        </m:r>
                                      </m:den>
                                    </m:f>
                                  </m:e>
                                </m:d>
                              </m:e>
                              <m:sup>
                                <m:r>
                                  <a:rPr lang="en-US" altLang="ja-JP" b="0" i="1" smtClean="0">
                                    <a:latin typeface="Cambria Math" panose="02040503050406030204" pitchFamily="18" charset="0"/>
                                  </a:rPr>
                                  <m:t>2</m:t>
                                </m:r>
                              </m:sup>
                            </m:sSup>
                          </m:e>
                        </m:d>
                      </m:e>
                    </m:func>
                  </m:oMath>
                </a14:m>
                <a:endParaRPr kumimoji="1" lang="en-US" altLang="ja-JP" dirty="0" smtClean="0"/>
              </a:p>
              <a:p>
                <a:r>
                  <a:rPr lang="ja-JP" altLang="en-US" dirty="0"/>
                  <a:t>多次元正規分布 </a:t>
                </a:r>
                <a14:m>
                  <m:oMath xmlns:m="http://schemas.openxmlformats.org/officeDocument/2006/math">
                    <m:r>
                      <a:rPr lang="en-US" altLang="ja-JP" i="1">
                        <a:latin typeface="Cambria Math" panose="02040503050406030204" pitchFamily="18" charset="0"/>
                      </a:rPr>
                      <m:t>𝑁</m:t>
                    </m:r>
                    <m:r>
                      <a:rPr lang="en-US" altLang="ja-JP" i="1">
                        <a:latin typeface="Cambria Math" panose="02040503050406030204" pitchFamily="18" charset="0"/>
                      </a:rPr>
                      <m:t>(</m:t>
                    </m:r>
                    <m:r>
                      <a:rPr lang="en-US" altLang="ja-JP" b="1" i="1">
                        <a:latin typeface="Cambria Math" panose="02040503050406030204" pitchFamily="18" charset="0"/>
                      </a:rPr>
                      <m:t>𝝁</m:t>
                    </m:r>
                    <m:r>
                      <a:rPr lang="en-US" altLang="ja-JP" i="1">
                        <a:latin typeface="Cambria Math" panose="02040503050406030204" pitchFamily="18" charset="0"/>
                      </a:rPr>
                      <m:t>,</m:t>
                    </m:r>
                    <m:r>
                      <a:rPr lang="en-US" altLang="ja-JP" b="1">
                        <a:latin typeface="Cambria Math" panose="02040503050406030204" pitchFamily="18" charset="0"/>
                      </a:rPr>
                      <m:t>𝚺</m:t>
                    </m:r>
                    <m:r>
                      <a:rPr lang="en-US" altLang="ja-JP" i="1">
                        <a:latin typeface="Cambria Math" panose="02040503050406030204" pitchFamily="18" charset="0"/>
                      </a:rPr>
                      <m:t>)</m:t>
                    </m:r>
                  </m:oMath>
                </a14:m>
                <a:r>
                  <a:rPr lang="ja-JP" altLang="en-US" dirty="0"/>
                  <a:t> </a:t>
                </a:r>
                <a:r>
                  <a:rPr lang="en-US" altLang="ja-JP" dirty="0"/>
                  <a:t/>
                </a:r>
                <a:br>
                  <a:rPr lang="en-US" altLang="ja-JP" dirty="0"/>
                </a:br>
                <a14:m>
                  <m:oMath xmlns:m="http://schemas.openxmlformats.org/officeDocument/2006/math">
                    <m:r>
                      <a:rPr lang="en-US" altLang="ja-JP" i="1">
                        <a:latin typeface="Cambria Math" panose="02040503050406030204" pitchFamily="18" charset="0"/>
                      </a:rPr>
                      <m:t>𝑝</m:t>
                    </m:r>
                    <m:d>
                      <m:dPr>
                        <m:ctrlPr>
                          <a:rPr lang="en-US" altLang="ja-JP" i="1">
                            <a:latin typeface="Cambria Math" panose="02040503050406030204" pitchFamily="18" charset="0"/>
                          </a:rPr>
                        </m:ctrlPr>
                      </m:dPr>
                      <m:e>
                        <m:r>
                          <a:rPr lang="en-US" altLang="ja-JP" b="1">
                            <a:latin typeface="Cambria Math" panose="02040503050406030204" pitchFamily="18" charset="0"/>
                          </a:rPr>
                          <m:t>𝐱</m:t>
                        </m:r>
                      </m:e>
                    </m:d>
                    <m:r>
                      <a:rPr lang="en-US" altLang="ja-JP" i="1">
                        <a:latin typeface="Cambria Math" panose="02040503050406030204" pitchFamily="18" charset="0"/>
                      </a:rPr>
                      <m:t>=</m:t>
                    </m:r>
                    <m:f>
                      <m:fPr>
                        <m:ctrlPr>
                          <a:rPr lang="en-US" altLang="ja-JP" i="1">
                            <a:latin typeface="Cambria Math" panose="02040503050406030204" pitchFamily="18" charset="0"/>
                          </a:rPr>
                        </m:ctrlPr>
                      </m:fPr>
                      <m:num>
                        <m:r>
                          <a:rPr lang="en-US" altLang="ja-JP" i="1">
                            <a:latin typeface="Cambria Math" panose="02040503050406030204" pitchFamily="18" charset="0"/>
                          </a:rPr>
                          <m:t>1</m:t>
                        </m:r>
                      </m:num>
                      <m:den>
                        <m:sSup>
                          <m:sSupPr>
                            <m:ctrlPr>
                              <a:rPr lang="en-US" altLang="ja-JP" i="1">
                                <a:latin typeface="Cambria Math" panose="02040503050406030204" pitchFamily="18" charset="0"/>
                              </a:rPr>
                            </m:ctrlPr>
                          </m:sSupPr>
                          <m:e>
                            <m:d>
                              <m:dPr>
                                <m:ctrlPr>
                                  <a:rPr lang="en-US" altLang="ja-JP" i="1">
                                    <a:latin typeface="Cambria Math" panose="02040503050406030204" pitchFamily="18" charset="0"/>
                                  </a:rPr>
                                </m:ctrlPr>
                              </m:dPr>
                              <m:e>
                                <m:r>
                                  <a:rPr lang="en-US" altLang="ja-JP" i="1">
                                    <a:latin typeface="Cambria Math" panose="02040503050406030204" pitchFamily="18" charset="0"/>
                                  </a:rPr>
                                  <m:t>2</m:t>
                                </m:r>
                                <m:r>
                                  <a:rPr lang="en-US" altLang="ja-JP" i="1">
                                    <a:latin typeface="Cambria Math" panose="02040503050406030204" pitchFamily="18" charset="0"/>
                                  </a:rPr>
                                  <m:t>𝜋</m:t>
                                </m:r>
                              </m:e>
                            </m:d>
                          </m:e>
                          <m:sup>
                            <m:r>
                              <a:rPr lang="en-US" altLang="ja-JP" i="1">
                                <a:latin typeface="Cambria Math" panose="02040503050406030204" pitchFamily="18" charset="0"/>
                              </a:rPr>
                              <m:t>𝑑</m:t>
                            </m:r>
                            <m:r>
                              <a:rPr lang="en-US" altLang="ja-JP" i="1">
                                <a:latin typeface="Cambria Math" panose="02040503050406030204" pitchFamily="18" charset="0"/>
                              </a:rPr>
                              <m:t>/2</m:t>
                            </m:r>
                          </m:sup>
                        </m:sSup>
                        <m:sSup>
                          <m:sSupPr>
                            <m:ctrlPr>
                              <a:rPr lang="en-US" altLang="ja-JP" i="1">
                                <a:latin typeface="Cambria Math" panose="02040503050406030204" pitchFamily="18" charset="0"/>
                              </a:rPr>
                            </m:ctrlPr>
                          </m:sSupPr>
                          <m:e>
                            <m:d>
                              <m:dPr>
                                <m:begChr m:val="|"/>
                                <m:endChr m:val="|"/>
                                <m:ctrlPr>
                                  <a:rPr lang="en-US" altLang="ja-JP" i="1">
                                    <a:latin typeface="Cambria Math" panose="02040503050406030204" pitchFamily="18" charset="0"/>
                                  </a:rPr>
                                </m:ctrlPr>
                              </m:dPr>
                              <m:e>
                                <m:r>
                                  <a:rPr lang="en-US" altLang="ja-JP" b="1">
                                    <a:latin typeface="Cambria Math" panose="02040503050406030204" pitchFamily="18" charset="0"/>
                                  </a:rPr>
                                  <m:t>𝚺</m:t>
                                </m:r>
                              </m:e>
                            </m:d>
                          </m:e>
                          <m:sup>
                            <m:r>
                              <a:rPr lang="en-US" altLang="ja-JP" i="1">
                                <a:latin typeface="Cambria Math" panose="02040503050406030204" pitchFamily="18" charset="0"/>
                              </a:rPr>
                              <m:t>1/2</m:t>
                            </m:r>
                          </m:sup>
                        </m:sSup>
                      </m:den>
                    </m:f>
                    <m:func>
                      <m:funcPr>
                        <m:ctrlPr>
                          <a:rPr lang="en-US" altLang="ja-JP" i="1">
                            <a:latin typeface="Cambria Math" panose="02040503050406030204" pitchFamily="18" charset="0"/>
                          </a:rPr>
                        </m:ctrlPr>
                      </m:funcPr>
                      <m:fName>
                        <m:r>
                          <m:rPr>
                            <m:sty m:val="p"/>
                          </m:rPr>
                          <a:rPr lang="en-US" altLang="ja-JP">
                            <a:latin typeface="Cambria Math" panose="02040503050406030204" pitchFamily="18" charset="0"/>
                          </a:rPr>
                          <m:t>exp</m:t>
                        </m:r>
                      </m:fName>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m:t>
                            </m:r>
                            <m:f>
                              <m:fPr>
                                <m:ctrlPr>
                                  <a:rPr lang="en-US" altLang="ja-JP" i="1">
                                    <a:latin typeface="Cambria Math" panose="02040503050406030204" pitchFamily="18" charset="0"/>
                                  </a:rPr>
                                </m:ctrlPr>
                              </m:fPr>
                              <m:num>
                                <m:r>
                                  <a:rPr lang="en-US" altLang="ja-JP" i="1">
                                    <a:latin typeface="Cambria Math" panose="02040503050406030204" pitchFamily="18" charset="0"/>
                                  </a:rPr>
                                  <m:t>1</m:t>
                                </m:r>
                              </m:num>
                              <m:den>
                                <m:r>
                                  <a:rPr lang="en-US" altLang="ja-JP" i="1">
                                    <a:latin typeface="Cambria Math" panose="02040503050406030204" pitchFamily="18" charset="0"/>
                                  </a:rPr>
                                  <m:t>2</m:t>
                                </m:r>
                              </m:den>
                            </m:f>
                            <m:sSup>
                              <m:sSupPr>
                                <m:ctrlPr>
                                  <a:rPr lang="en-US" altLang="ja-JP" i="1">
                                    <a:latin typeface="Cambria Math" panose="02040503050406030204" pitchFamily="18" charset="0"/>
                                  </a:rPr>
                                </m:ctrlPr>
                              </m:sSupPr>
                              <m:e>
                                <m:d>
                                  <m:dPr>
                                    <m:ctrlPr>
                                      <a:rPr lang="en-US" altLang="ja-JP" i="1">
                                        <a:latin typeface="Cambria Math" panose="02040503050406030204" pitchFamily="18" charset="0"/>
                                      </a:rPr>
                                    </m:ctrlPr>
                                  </m:dPr>
                                  <m:e>
                                    <m:r>
                                      <a:rPr lang="en-US" altLang="ja-JP" b="1">
                                        <a:latin typeface="Cambria Math" panose="02040503050406030204" pitchFamily="18" charset="0"/>
                                      </a:rPr>
                                      <m:t>𝐱</m:t>
                                    </m:r>
                                    <m:r>
                                      <a:rPr lang="en-US" altLang="ja-JP" i="1">
                                        <a:latin typeface="Cambria Math" panose="02040503050406030204" pitchFamily="18" charset="0"/>
                                      </a:rPr>
                                      <m:t>−</m:t>
                                    </m:r>
                                    <m:r>
                                      <a:rPr lang="en-US" altLang="ja-JP" b="1">
                                        <a:latin typeface="Cambria Math" panose="02040503050406030204" pitchFamily="18" charset="0"/>
                                      </a:rPr>
                                      <m:t>𝛍</m:t>
                                    </m:r>
                                  </m:e>
                                </m:d>
                              </m:e>
                              <m:sup>
                                <m:r>
                                  <a:rPr lang="en-US" altLang="ja-JP" i="1">
                                    <a:latin typeface="Cambria Math" panose="02040503050406030204" pitchFamily="18" charset="0"/>
                                  </a:rPr>
                                  <m:t>𝑡</m:t>
                                </m:r>
                              </m:sup>
                            </m:sSup>
                            <m:sSup>
                              <m:sSupPr>
                                <m:ctrlPr>
                                  <a:rPr lang="en-US" altLang="ja-JP" i="1">
                                    <a:latin typeface="Cambria Math" panose="02040503050406030204" pitchFamily="18" charset="0"/>
                                  </a:rPr>
                                </m:ctrlPr>
                              </m:sSupPr>
                              <m:e>
                                <m:r>
                                  <a:rPr lang="en-US" altLang="ja-JP" b="1">
                                    <a:latin typeface="Cambria Math" panose="02040503050406030204" pitchFamily="18" charset="0"/>
                                  </a:rPr>
                                  <m:t>𝚺</m:t>
                                </m:r>
                              </m:e>
                              <m:sup>
                                <m:r>
                                  <a:rPr lang="en-US" altLang="ja-JP" i="1">
                                    <a:latin typeface="Cambria Math" panose="02040503050406030204" pitchFamily="18" charset="0"/>
                                  </a:rPr>
                                  <m:t>−1</m:t>
                                </m:r>
                              </m:sup>
                            </m:sSup>
                            <m:d>
                              <m:dPr>
                                <m:ctrlPr>
                                  <a:rPr lang="en-US" altLang="ja-JP" i="1">
                                    <a:latin typeface="Cambria Math" panose="02040503050406030204" pitchFamily="18" charset="0"/>
                                  </a:rPr>
                                </m:ctrlPr>
                              </m:dPr>
                              <m:e>
                                <m:r>
                                  <a:rPr lang="en-US" altLang="ja-JP" b="1">
                                    <a:latin typeface="Cambria Math" panose="02040503050406030204" pitchFamily="18" charset="0"/>
                                  </a:rPr>
                                  <m:t>𝐱</m:t>
                                </m:r>
                                <m:r>
                                  <a:rPr lang="en-US" altLang="ja-JP" i="1">
                                    <a:latin typeface="Cambria Math" panose="02040503050406030204" pitchFamily="18" charset="0"/>
                                  </a:rPr>
                                  <m:t>−</m:t>
                                </m:r>
                                <m:r>
                                  <a:rPr lang="en-US" altLang="ja-JP" b="1">
                                    <a:latin typeface="Cambria Math" panose="02040503050406030204" pitchFamily="18" charset="0"/>
                                  </a:rPr>
                                  <m:t>𝛍</m:t>
                                </m:r>
                              </m:e>
                            </m:d>
                          </m:e>
                        </m:d>
                      </m:e>
                    </m:func>
                  </m:oMath>
                </a14:m>
                <a:endParaRPr lang="ja-JP" altLang="en-US" dirty="0"/>
              </a:p>
            </p:txBody>
          </p:sp>
        </mc:Choice>
        <mc:Fallback xmlns="">
          <p:sp>
            <p:nvSpPr>
              <p:cNvPr id="5" name="コンテンツ プレースホルダー 4"/>
              <p:cNvSpPr>
                <a:spLocks noGrp="1" noRot="1" noChangeAspect="1" noMove="1" noResize="1" noEditPoints="1" noAdjustHandles="1" noChangeArrowheads="1" noChangeShapeType="1" noTextEdit="1"/>
              </p:cNvSpPr>
              <p:nvPr>
                <p:ph idx="1"/>
              </p:nvPr>
            </p:nvSpPr>
            <p:spPr>
              <a:blipFill rotWithShape="0">
                <a:blip r:embed="rId2"/>
                <a:stretch>
                  <a:fillRect l="-63" t="-1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95434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正規分布の形</a:t>
            </a:r>
            <a:endParaRPr lang="ja-JP" altLang="en-US" dirty="0"/>
          </a:p>
        </p:txBody>
      </p:sp>
      <mc:AlternateContent xmlns:mc="http://schemas.openxmlformats.org/markup-compatibility/2006" xmlns:a14="http://schemas.microsoft.com/office/drawing/2010/main">
        <mc:Choice Requires="a14">
          <p:sp>
            <p:nvSpPr>
              <p:cNvPr id="5" name="コンテンツ プレースホルダー 4"/>
              <p:cNvSpPr>
                <a:spLocks noGrp="1"/>
              </p:cNvSpPr>
              <p:nvPr>
                <p:ph idx="1"/>
              </p:nvPr>
            </p:nvSpPr>
            <p:spPr/>
            <p:txBody>
              <a:bodyPr/>
              <a:lstStyle/>
              <a:p>
                <a:r>
                  <a:rPr lang="ja-JP" altLang="en-US" dirty="0" smtClean="0"/>
                  <a:t>等高線を引くと楕円になる</a:t>
                </a:r>
                <a:endParaRPr lang="en-US" altLang="ja-JP" dirty="0"/>
              </a:p>
              <a:p>
                <a:pPr lvl="1"/>
                <a:r>
                  <a:rPr lang="ja-JP" altLang="en-US" dirty="0" smtClean="0"/>
                  <a:t>軸は </a:t>
                </a:r>
                <a14:m>
                  <m:oMath xmlns:m="http://schemas.openxmlformats.org/officeDocument/2006/math">
                    <m:r>
                      <a:rPr lang="en-US" altLang="ja-JP" b="1" i="0" smtClean="0">
                        <a:latin typeface="Cambria Math" panose="02040503050406030204" pitchFamily="18" charset="0"/>
                      </a:rPr>
                      <m:t>𝚺</m:t>
                    </m:r>
                  </m:oMath>
                </a14:m>
                <a:r>
                  <a:rPr lang="en-US" altLang="ja-JP" dirty="0" smtClean="0"/>
                  <a:t> </a:t>
                </a:r>
                <a:r>
                  <a:rPr lang="ja-JP" altLang="en-US" dirty="0" smtClean="0"/>
                  <a:t>の固有ベクトルで求められる</a:t>
                </a:r>
                <a:endParaRPr lang="en-US" altLang="ja-JP" dirty="0" smtClean="0"/>
              </a:p>
              <a:p>
                <a14:m>
                  <m:oMath xmlns:m="http://schemas.openxmlformats.org/officeDocument/2006/math">
                    <m:sSup>
                      <m:sSupPr>
                        <m:ctrlPr>
                          <a:rPr lang="en-US" altLang="ja-JP" b="0" i="1" smtClean="0">
                            <a:latin typeface="Cambria Math" panose="02040503050406030204" pitchFamily="18" charset="0"/>
                          </a:rPr>
                        </m:ctrlPr>
                      </m:sSupPr>
                      <m:e>
                        <m:r>
                          <a:rPr lang="en-US" altLang="ja-JP" b="0" i="1" smtClean="0">
                            <a:latin typeface="Cambria Math" panose="02040503050406030204" pitchFamily="18" charset="0"/>
                          </a:rPr>
                          <m:t>𝑟</m:t>
                        </m:r>
                      </m:e>
                      <m:sup>
                        <m:r>
                          <a:rPr lang="en-US" altLang="ja-JP" b="0" i="1" smtClean="0">
                            <a:latin typeface="Cambria Math" panose="02040503050406030204" pitchFamily="18" charset="0"/>
                          </a:rPr>
                          <m:t>2</m:t>
                        </m:r>
                      </m:sup>
                    </m:sSup>
                    <m:r>
                      <a:rPr lang="en-US" altLang="ja-JP" b="0" i="1" smtClean="0">
                        <a:latin typeface="Cambria Math" panose="02040503050406030204" pitchFamily="18" charset="0"/>
                      </a:rPr>
                      <m:t>=</m:t>
                    </m:r>
                    <m:sSup>
                      <m:sSupPr>
                        <m:ctrlPr>
                          <a:rPr lang="en-US" altLang="ja-JP" b="0" i="1" smtClean="0">
                            <a:latin typeface="Cambria Math" panose="02040503050406030204" pitchFamily="18" charset="0"/>
                          </a:rPr>
                        </m:ctrlPr>
                      </m:sSupPr>
                      <m:e>
                        <m:d>
                          <m:dPr>
                            <m:ctrlPr>
                              <a:rPr lang="en-US" altLang="ja-JP" b="0" i="1" smtClean="0">
                                <a:latin typeface="Cambria Math" panose="02040503050406030204" pitchFamily="18" charset="0"/>
                              </a:rPr>
                            </m:ctrlPr>
                          </m:dPr>
                          <m:e>
                            <m:r>
                              <a:rPr lang="en-US" altLang="ja-JP" b="1" i="0" smtClean="0">
                                <a:latin typeface="Cambria Math" panose="02040503050406030204" pitchFamily="18" charset="0"/>
                              </a:rPr>
                              <m:t>𝐱</m:t>
                            </m:r>
                            <m:r>
                              <a:rPr lang="en-US" altLang="ja-JP" b="0" i="1" smtClean="0">
                                <a:latin typeface="Cambria Math" panose="02040503050406030204" pitchFamily="18" charset="0"/>
                              </a:rPr>
                              <m:t>−</m:t>
                            </m:r>
                            <m:r>
                              <a:rPr lang="en-US" altLang="ja-JP" b="1" i="1" smtClean="0">
                                <a:latin typeface="Cambria Math" panose="02040503050406030204" pitchFamily="18" charset="0"/>
                              </a:rPr>
                              <m:t>𝝁</m:t>
                            </m:r>
                          </m:e>
                        </m:d>
                      </m:e>
                      <m:sup>
                        <m:r>
                          <a:rPr lang="en-US" altLang="ja-JP" b="0" i="1" smtClean="0">
                            <a:latin typeface="Cambria Math" panose="02040503050406030204" pitchFamily="18" charset="0"/>
                          </a:rPr>
                          <m:t>𝑡</m:t>
                        </m:r>
                      </m:sup>
                    </m:sSup>
                    <m:sSup>
                      <m:sSupPr>
                        <m:ctrlPr>
                          <a:rPr lang="en-US" altLang="ja-JP" b="0" i="1" smtClean="0">
                            <a:latin typeface="Cambria Math" panose="02040503050406030204" pitchFamily="18" charset="0"/>
                          </a:rPr>
                        </m:ctrlPr>
                      </m:sSupPr>
                      <m:e>
                        <m:r>
                          <a:rPr lang="en-US" altLang="ja-JP" b="1" i="0" smtClean="0">
                            <a:latin typeface="Cambria Math" panose="02040503050406030204" pitchFamily="18" charset="0"/>
                          </a:rPr>
                          <m:t>𝚺</m:t>
                        </m:r>
                      </m:e>
                      <m:sup>
                        <m:r>
                          <a:rPr lang="en-US" altLang="ja-JP" b="0" i="1" smtClean="0">
                            <a:latin typeface="Cambria Math" panose="02040503050406030204" pitchFamily="18" charset="0"/>
                          </a:rPr>
                          <m:t>−1</m:t>
                        </m:r>
                      </m:sup>
                    </m:sSup>
                    <m:d>
                      <m:dPr>
                        <m:ctrlPr>
                          <a:rPr lang="en-US" altLang="ja-JP" b="0" i="1" smtClean="0">
                            <a:latin typeface="Cambria Math" panose="02040503050406030204" pitchFamily="18" charset="0"/>
                          </a:rPr>
                        </m:ctrlPr>
                      </m:dPr>
                      <m:e>
                        <m:r>
                          <a:rPr lang="en-US" altLang="ja-JP" b="1" i="0" smtClean="0">
                            <a:latin typeface="Cambria Math" panose="02040503050406030204" pitchFamily="18" charset="0"/>
                          </a:rPr>
                          <m:t>𝐱</m:t>
                        </m:r>
                        <m:r>
                          <a:rPr lang="en-US" altLang="ja-JP" b="0" i="1" smtClean="0">
                            <a:latin typeface="Cambria Math" panose="02040503050406030204" pitchFamily="18" charset="0"/>
                          </a:rPr>
                          <m:t>−</m:t>
                        </m:r>
                        <m:r>
                          <a:rPr lang="en-US" altLang="ja-JP" b="1" i="1" smtClean="0">
                            <a:latin typeface="Cambria Math" panose="02040503050406030204" pitchFamily="18" charset="0"/>
                          </a:rPr>
                          <m:t>𝝁</m:t>
                        </m:r>
                      </m:e>
                    </m:d>
                  </m:oMath>
                </a14:m>
                <a:r>
                  <a:rPr lang="en-US" altLang="ja-JP" dirty="0" smtClean="0"/>
                  <a:t> </a:t>
                </a:r>
                <a:r>
                  <a:rPr lang="ja-JP" altLang="en-US" dirty="0" smtClean="0"/>
                  <a:t>は</a:t>
                </a:r>
                <a:r>
                  <a:rPr lang="ja-JP" altLang="en-US" dirty="0" smtClean="0">
                    <a:latin typeface="A-OTF UD新ゴ Pr6 H" panose="020B0800000000000000" pitchFamily="34" charset="-128"/>
                    <a:ea typeface="A-OTF UD新ゴ Pr6 H" panose="020B0800000000000000" pitchFamily="34" charset="-128"/>
                  </a:rPr>
                  <a:t>マハラノビス距離</a:t>
                </a:r>
                <a:r>
                  <a:rPr lang="en-US" altLang="ja-JP" dirty="0">
                    <a:latin typeface="A-OTF UD新ゴ Pr6 H" panose="020B0800000000000000" pitchFamily="34" charset="-128"/>
                    <a:ea typeface="A-OTF UD新ゴ Pr6 H" panose="020B0800000000000000" pitchFamily="34" charset="-128"/>
                  </a:rPr>
                  <a:t/>
                </a:r>
                <a:br>
                  <a:rPr lang="en-US" altLang="ja-JP" dirty="0">
                    <a:latin typeface="A-OTF UD新ゴ Pr6 H" panose="020B0800000000000000" pitchFamily="34" charset="-128"/>
                    <a:ea typeface="A-OTF UD新ゴ Pr6 H" panose="020B0800000000000000" pitchFamily="34" charset="-128"/>
                  </a:rPr>
                </a:br>
                <a:r>
                  <a:rPr lang="ja-JP" altLang="en-US" dirty="0" smtClean="0">
                    <a:latin typeface="+mn-ea"/>
                  </a:rPr>
                  <a:t>と呼ばれる</a:t>
                </a:r>
                <a:endParaRPr lang="en-US" altLang="ja-JP" dirty="0" smtClean="0">
                  <a:latin typeface="+mn-ea"/>
                </a:endParaRPr>
              </a:p>
              <a:p>
                <a:r>
                  <a:rPr lang="ja-JP" altLang="en-US" dirty="0" smtClean="0">
                    <a:latin typeface="+mn-ea"/>
                  </a:rPr>
                  <a:t>等高線 </a:t>
                </a:r>
                <a:r>
                  <a:rPr lang="en-US" altLang="ja-JP" dirty="0" smtClean="0">
                    <a:latin typeface="+mn-ea"/>
                  </a:rPr>
                  <a:t>= </a:t>
                </a:r>
                <a:r>
                  <a:rPr lang="ja-JP" altLang="en-US" dirty="0" smtClean="0">
                    <a:latin typeface="+mn-ea"/>
                  </a:rPr>
                  <a:t>等マハラノビス距離線</a:t>
                </a:r>
                <a:endParaRPr lang="en-US" altLang="ja-JP" dirty="0" smtClean="0">
                  <a:latin typeface="+mn-ea"/>
                </a:endParaRPr>
              </a:p>
            </p:txBody>
          </p:sp>
        </mc:Choice>
        <mc:Fallback xmlns="">
          <p:sp>
            <p:nvSpPr>
              <p:cNvPr id="5" name="コンテンツ プレースホルダー 4"/>
              <p:cNvSpPr>
                <a:spLocks noGrp="1" noRot="1" noChangeAspect="1" noMove="1" noResize="1" noEditPoints="1" noAdjustHandles="1" noChangeArrowheads="1" noChangeShapeType="1" noTextEdit="1"/>
              </p:cNvSpPr>
              <p:nvPr>
                <p:ph idx="1"/>
              </p:nvPr>
            </p:nvSpPr>
            <p:spPr>
              <a:blipFill rotWithShape="0">
                <a:blip r:embed="rId2"/>
                <a:stretch>
                  <a:fillRect l="-63" t="-1333"/>
                </a:stretch>
              </a:blipFill>
            </p:spPr>
            <p:txBody>
              <a:bodyPr/>
              <a:lstStyle/>
              <a:p>
                <a:r>
                  <a:rPr lang="ja-JP" altLang="en-US">
                    <a:noFill/>
                  </a:rPr>
                  <a:t> </a:t>
                </a:r>
              </a:p>
            </p:txBody>
          </p:sp>
        </mc:Fallback>
      </mc:AlternateContent>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1204" y="1427930"/>
            <a:ext cx="4949442" cy="4515670"/>
          </a:xfrm>
          <a:prstGeom prst="rect">
            <a:avLst/>
          </a:prstGeom>
        </p:spPr>
      </p:pic>
      <mc:AlternateContent xmlns:mc="http://schemas.openxmlformats.org/markup-compatibility/2006" xmlns:a14="http://schemas.microsoft.com/office/drawing/2010/main">
        <mc:Choice Requires="a14">
          <p:sp>
            <p:nvSpPr>
              <p:cNvPr id="9" name="テキスト ボックス 8"/>
              <p:cNvSpPr txBox="1"/>
              <p:nvPr/>
            </p:nvSpPr>
            <p:spPr>
              <a:xfrm>
                <a:off x="1721319" y="3787050"/>
                <a:ext cx="4653966" cy="65550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altLang="ja-JP" i="1">
                              <a:latin typeface="Cambria Math" panose="02040503050406030204" pitchFamily="18" charset="0"/>
                            </a:rPr>
                          </m:ctrlPr>
                        </m:fPr>
                        <m:num>
                          <m:r>
                            <a:rPr lang="en-US" altLang="ja-JP" i="1">
                              <a:latin typeface="Cambria Math" panose="02040503050406030204" pitchFamily="18" charset="0"/>
                            </a:rPr>
                            <m:t>1</m:t>
                          </m:r>
                        </m:num>
                        <m:den>
                          <m:sSup>
                            <m:sSupPr>
                              <m:ctrlPr>
                                <a:rPr lang="en-US" altLang="ja-JP" i="1">
                                  <a:latin typeface="Cambria Math" panose="02040503050406030204" pitchFamily="18" charset="0"/>
                                </a:rPr>
                              </m:ctrlPr>
                            </m:sSupPr>
                            <m:e>
                              <m:d>
                                <m:dPr>
                                  <m:ctrlPr>
                                    <a:rPr lang="en-US" altLang="ja-JP" i="1">
                                      <a:latin typeface="Cambria Math" panose="02040503050406030204" pitchFamily="18" charset="0"/>
                                    </a:rPr>
                                  </m:ctrlPr>
                                </m:dPr>
                                <m:e>
                                  <m:r>
                                    <a:rPr lang="en-US" altLang="ja-JP" i="1">
                                      <a:latin typeface="Cambria Math" panose="02040503050406030204" pitchFamily="18" charset="0"/>
                                    </a:rPr>
                                    <m:t>2</m:t>
                                  </m:r>
                                  <m:r>
                                    <a:rPr lang="en-US" altLang="ja-JP" i="1">
                                      <a:latin typeface="Cambria Math" panose="02040503050406030204" pitchFamily="18" charset="0"/>
                                    </a:rPr>
                                    <m:t>𝜋</m:t>
                                  </m:r>
                                </m:e>
                              </m:d>
                            </m:e>
                            <m:sup>
                              <m:r>
                                <a:rPr lang="en-US" altLang="ja-JP" i="1">
                                  <a:latin typeface="Cambria Math" panose="02040503050406030204" pitchFamily="18" charset="0"/>
                                </a:rPr>
                                <m:t>𝑑</m:t>
                              </m:r>
                              <m:r>
                                <a:rPr lang="en-US" altLang="ja-JP" i="1">
                                  <a:latin typeface="Cambria Math" panose="02040503050406030204" pitchFamily="18" charset="0"/>
                                </a:rPr>
                                <m:t>/2</m:t>
                              </m:r>
                            </m:sup>
                          </m:sSup>
                          <m:sSup>
                            <m:sSupPr>
                              <m:ctrlPr>
                                <a:rPr lang="en-US" altLang="ja-JP" i="1">
                                  <a:latin typeface="Cambria Math" panose="02040503050406030204" pitchFamily="18" charset="0"/>
                                </a:rPr>
                              </m:ctrlPr>
                            </m:sSupPr>
                            <m:e>
                              <m:d>
                                <m:dPr>
                                  <m:begChr m:val="|"/>
                                  <m:endChr m:val="|"/>
                                  <m:ctrlPr>
                                    <a:rPr lang="en-US" altLang="ja-JP" i="1">
                                      <a:latin typeface="Cambria Math" panose="02040503050406030204" pitchFamily="18" charset="0"/>
                                    </a:rPr>
                                  </m:ctrlPr>
                                </m:dPr>
                                <m:e>
                                  <m:r>
                                    <a:rPr lang="en-US" altLang="ja-JP" b="1">
                                      <a:latin typeface="Cambria Math" panose="02040503050406030204" pitchFamily="18" charset="0"/>
                                    </a:rPr>
                                    <m:t>𝚺</m:t>
                                  </m:r>
                                </m:e>
                              </m:d>
                            </m:e>
                            <m:sup>
                              <m:r>
                                <a:rPr lang="en-US" altLang="ja-JP" i="1">
                                  <a:latin typeface="Cambria Math" panose="02040503050406030204" pitchFamily="18" charset="0"/>
                                </a:rPr>
                                <m:t>1/2</m:t>
                              </m:r>
                            </m:sup>
                          </m:sSup>
                        </m:den>
                      </m:f>
                      <m:func>
                        <m:funcPr>
                          <m:ctrlPr>
                            <a:rPr lang="en-US" altLang="ja-JP" i="1">
                              <a:latin typeface="Cambria Math" panose="02040503050406030204" pitchFamily="18" charset="0"/>
                            </a:rPr>
                          </m:ctrlPr>
                        </m:funcPr>
                        <m:fName>
                          <m:r>
                            <m:rPr>
                              <m:sty m:val="p"/>
                            </m:rPr>
                            <a:rPr lang="en-US" altLang="ja-JP">
                              <a:latin typeface="Cambria Math" panose="02040503050406030204" pitchFamily="18" charset="0"/>
                            </a:rPr>
                            <m:t>exp</m:t>
                          </m:r>
                        </m:fName>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m:t>
                              </m:r>
                              <m:f>
                                <m:fPr>
                                  <m:ctrlPr>
                                    <a:rPr lang="en-US" altLang="ja-JP" i="1">
                                      <a:latin typeface="Cambria Math" panose="02040503050406030204" pitchFamily="18" charset="0"/>
                                    </a:rPr>
                                  </m:ctrlPr>
                                </m:fPr>
                                <m:num>
                                  <m:r>
                                    <a:rPr lang="en-US" altLang="ja-JP" i="1">
                                      <a:latin typeface="Cambria Math" panose="02040503050406030204" pitchFamily="18" charset="0"/>
                                    </a:rPr>
                                    <m:t>1</m:t>
                                  </m:r>
                                </m:num>
                                <m:den>
                                  <m:r>
                                    <a:rPr lang="en-US" altLang="ja-JP" i="1">
                                      <a:latin typeface="Cambria Math" panose="02040503050406030204" pitchFamily="18" charset="0"/>
                                    </a:rPr>
                                    <m:t>2</m:t>
                                  </m:r>
                                </m:den>
                              </m:f>
                              <m:sSup>
                                <m:sSupPr>
                                  <m:ctrlPr>
                                    <a:rPr lang="en-US" altLang="ja-JP" i="1">
                                      <a:latin typeface="Cambria Math" panose="02040503050406030204" pitchFamily="18" charset="0"/>
                                    </a:rPr>
                                  </m:ctrlPr>
                                </m:sSupPr>
                                <m:e>
                                  <m:d>
                                    <m:dPr>
                                      <m:ctrlPr>
                                        <a:rPr lang="en-US" altLang="ja-JP" i="1">
                                          <a:latin typeface="Cambria Math" panose="02040503050406030204" pitchFamily="18" charset="0"/>
                                        </a:rPr>
                                      </m:ctrlPr>
                                    </m:dPr>
                                    <m:e>
                                      <m:r>
                                        <a:rPr lang="en-US" altLang="ja-JP" b="1">
                                          <a:latin typeface="Cambria Math" panose="02040503050406030204" pitchFamily="18" charset="0"/>
                                        </a:rPr>
                                        <m:t>𝐱</m:t>
                                      </m:r>
                                      <m:r>
                                        <a:rPr lang="en-US" altLang="ja-JP" i="1">
                                          <a:latin typeface="Cambria Math" panose="02040503050406030204" pitchFamily="18" charset="0"/>
                                        </a:rPr>
                                        <m:t>−</m:t>
                                      </m:r>
                                      <m:r>
                                        <a:rPr lang="en-US" altLang="ja-JP" b="1">
                                          <a:latin typeface="Cambria Math" panose="02040503050406030204" pitchFamily="18" charset="0"/>
                                        </a:rPr>
                                        <m:t>𝛍</m:t>
                                      </m:r>
                                    </m:e>
                                  </m:d>
                                </m:e>
                                <m:sup>
                                  <m:r>
                                    <a:rPr lang="en-US" altLang="ja-JP" i="1">
                                      <a:latin typeface="Cambria Math" panose="02040503050406030204" pitchFamily="18" charset="0"/>
                                    </a:rPr>
                                    <m:t>𝑡</m:t>
                                  </m:r>
                                </m:sup>
                              </m:sSup>
                              <m:sSup>
                                <m:sSupPr>
                                  <m:ctrlPr>
                                    <a:rPr lang="en-US" altLang="ja-JP" i="1">
                                      <a:latin typeface="Cambria Math" panose="02040503050406030204" pitchFamily="18" charset="0"/>
                                    </a:rPr>
                                  </m:ctrlPr>
                                </m:sSupPr>
                                <m:e>
                                  <m:r>
                                    <a:rPr lang="en-US" altLang="ja-JP" b="1">
                                      <a:latin typeface="Cambria Math" panose="02040503050406030204" pitchFamily="18" charset="0"/>
                                    </a:rPr>
                                    <m:t>𝚺</m:t>
                                  </m:r>
                                </m:e>
                                <m:sup>
                                  <m:r>
                                    <a:rPr lang="en-US" altLang="ja-JP" i="1">
                                      <a:latin typeface="Cambria Math" panose="02040503050406030204" pitchFamily="18" charset="0"/>
                                    </a:rPr>
                                    <m:t>−1</m:t>
                                  </m:r>
                                </m:sup>
                              </m:sSup>
                              <m:d>
                                <m:dPr>
                                  <m:ctrlPr>
                                    <a:rPr lang="en-US" altLang="ja-JP" i="1">
                                      <a:latin typeface="Cambria Math" panose="02040503050406030204" pitchFamily="18" charset="0"/>
                                    </a:rPr>
                                  </m:ctrlPr>
                                </m:dPr>
                                <m:e>
                                  <m:r>
                                    <a:rPr lang="en-US" altLang="ja-JP" b="1">
                                      <a:latin typeface="Cambria Math" panose="02040503050406030204" pitchFamily="18" charset="0"/>
                                    </a:rPr>
                                    <m:t>𝐱</m:t>
                                  </m:r>
                                  <m:r>
                                    <a:rPr lang="en-US" altLang="ja-JP" i="1">
                                      <a:latin typeface="Cambria Math" panose="02040503050406030204" pitchFamily="18" charset="0"/>
                                    </a:rPr>
                                    <m:t>−</m:t>
                                  </m:r>
                                  <m:r>
                                    <a:rPr lang="en-US" altLang="ja-JP" b="1">
                                      <a:latin typeface="Cambria Math" panose="02040503050406030204" pitchFamily="18" charset="0"/>
                                    </a:rPr>
                                    <m:t>𝛍</m:t>
                                  </m:r>
                                </m:e>
                              </m:d>
                            </m:e>
                          </m:d>
                        </m:e>
                      </m:func>
                    </m:oMath>
                  </m:oMathPara>
                </a14:m>
                <a:endParaRPr lang="ja-JP" altLang="en-US" dirty="0"/>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1721319" y="3787050"/>
                <a:ext cx="4653966" cy="655500"/>
              </a:xfrm>
              <a:prstGeom prst="rect">
                <a:avLst/>
              </a:prstGeom>
              <a:blipFill rotWithShape="0">
                <a:blip r:embed="rId4"/>
                <a:stretch>
                  <a:fillRect/>
                </a:stretch>
              </a:blipFill>
            </p:spPr>
            <p:txBody>
              <a:bodyPr/>
              <a:lstStyle/>
              <a:p>
                <a:r>
                  <a:rPr lang="ja-JP" altLang="en-US">
                    <a:noFill/>
                  </a:rPr>
                  <a:t> </a:t>
                </a:r>
              </a:p>
            </p:txBody>
          </p:sp>
        </mc:Fallback>
      </mc:AlternateContent>
      <p:cxnSp>
        <p:nvCxnSpPr>
          <p:cNvPr id="14" name="直線矢印コネクタ 13"/>
          <p:cNvCxnSpPr/>
          <p:nvPr/>
        </p:nvCxnSpPr>
        <p:spPr>
          <a:xfrm>
            <a:off x="3543300" y="3048000"/>
            <a:ext cx="1282700" cy="73905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96972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14"/>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正規分布の特徴</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kumimoji="1" lang="ja-JP" altLang="en-US" dirty="0" smtClean="0"/>
                  <a:t>確率分布の</a:t>
                </a:r>
                <a:r>
                  <a:rPr kumimoji="1" lang="ja-JP" altLang="en-US" dirty="0" smtClean="0">
                    <a:latin typeface="A-OTF UD新ゴ Pr6 H" panose="020B0800000000000000" pitchFamily="34" charset="-128"/>
                    <a:ea typeface="A-OTF UD新ゴ Pr6 H" panose="020B0800000000000000" pitchFamily="34" charset="-128"/>
                  </a:rPr>
                  <a:t>エントロピー</a:t>
                </a:r>
                <a:r>
                  <a:rPr kumimoji="1" lang="en-US" altLang="ja-JP" dirty="0" smtClean="0"/>
                  <a:t/>
                </a:r>
                <a:br>
                  <a:rPr kumimoji="1" lang="en-US" altLang="ja-JP" dirty="0" smtClean="0"/>
                </a:br>
                <a14:m>
                  <m:oMath xmlns:m="http://schemas.openxmlformats.org/officeDocument/2006/math">
                    <m:r>
                      <a:rPr kumimoji="1" lang="en-US" altLang="ja-JP" b="0" i="1" smtClean="0">
                        <a:latin typeface="Cambria Math" panose="02040503050406030204" pitchFamily="18" charset="0"/>
                      </a:rPr>
                      <m:t>𝐻</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𝑝</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𝑥</m:t>
                            </m:r>
                          </m:e>
                        </m:d>
                      </m:e>
                    </m:d>
                    <m:r>
                      <a:rPr kumimoji="1" lang="en-US" altLang="ja-JP" b="0" i="1" smtClean="0">
                        <a:latin typeface="Cambria Math" panose="02040503050406030204" pitchFamily="18" charset="0"/>
                      </a:rPr>
                      <m:t>=−</m:t>
                    </m:r>
                    <m:nary>
                      <m:naryPr>
                        <m:subHide m:val="on"/>
                        <m:supHide m:val="on"/>
                        <m:ctrlPr>
                          <a:rPr kumimoji="1" lang="en-US" altLang="ja-JP" b="0" i="1" smtClean="0">
                            <a:latin typeface="Cambria Math" panose="02040503050406030204" pitchFamily="18" charset="0"/>
                          </a:rPr>
                        </m:ctrlPr>
                      </m:naryPr>
                      <m:sub/>
                      <m:sup/>
                      <m:e>
                        <m:r>
                          <a:rPr kumimoji="1" lang="en-US" altLang="ja-JP" b="0" i="1" smtClean="0">
                            <a:latin typeface="Cambria Math" panose="02040503050406030204" pitchFamily="18" charset="0"/>
                          </a:rPr>
                          <m:t>𝑝</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𝑥</m:t>
                            </m:r>
                          </m:e>
                        </m:d>
                        <m:func>
                          <m:funcPr>
                            <m:ctrlPr>
                              <a:rPr kumimoji="1" lang="en-US" altLang="ja-JP" b="0" i="1" smtClean="0">
                                <a:latin typeface="Cambria Math" panose="02040503050406030204" pitchFamily="18" charset="0"/>
                              </a:rPr>
                            </m:ctrlPr>
                          </m:funcPr>
                          <m:fName>
                            <m:r>
                              <m:rPr>
                                <m:sty m:val="p"/>
                              </m:rPr>
                              <a:rPr kumimoji="1" lang="en-US" altLang="ja-JP" b="0" i="0" smtClean="0">
                                <a:latin typeface="Cambria Math" panose="02040503050406030204" pitchFamily="18" charset="0"/>
                              </a:rPr>
                              <m:t>ln</m:t>
                            </m:r>
                          </m:fName>
                          <m:e>
                            <m:r>
                              <a:rPr kumimoji="1" lang="en-US" altLang="ja-JP" b="0" i="1" smtClean="0">
                                <a:latin typeface="Cambria Math" panose="02040503050406030204" pitchFamily="18" charset="0"/>
                              </a:rPr>
                              <m:t>𝑝</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𝑥</m:t>
                                </m:r>
                              </m:e>
                            </m:d>
                            <m:r>
                              <a:rPr kumimoji="1" lang="en-US" altLang="ja-JP" b="0" i="1" smtClean="0">
                                <a:latin typeface="Cambria Math" panose="02040503050406030204" pitchFamily="18" charset="0"/>
                              </a:rPr>
                              <m:t>𝑑𝑥</m:t>
                            </m:r>
                          </m:e>
                        </m:func>
                      </m:e>
                    </m:nary>
                  </m:oMath>
                </a14:m>
                <a:r>
                  <a:rPr kumimoji="1" lang="en-US" altLang="ja-JP" dirty="0" smtClean="0"/>
                  <a:t/>
                </a:r>
                <a:br>
                  <a:rPr kumimoji="1" lang="en-US" altLang="ja-JP" dirty="0" smtClean="0"/>
                </a:br>
                <a:r>
                  <a:rPr kumimoji="1" lang="ja-JP" altLang="en-US" dirty="0" smtClean="0"/>
                  <a:t>を（同一平均・分散の下で）最大にする分布は正規分布である</a:t>
                </a:r>
                <a:endParaRPr kumimoji="1" lang="en-US" altLang="ja-JP" dirty="0" smtClean="0"/>
              </a:p>
              <a:p>
                <a:r>
                  <a:rPr kumimoji="1" lang="ja-JP" altLang="en-US" dirty="0" smtClean="0"/>
                  <a:t>独立かつ同一分布に従う </a:t>
                </a:r>
                <a:r>
                  <a:rPr kumimoji="1" lang="en-US" altLang="ja-JP" dirty="0" smtClean="0"/>
                  <a:t>(</a:t>
                </a:r>
                <a:r>
                  <a:rPr kumimoji="1" lang="en-US" altLang="ja-JP" dirty="0" err="1" smtClean="0"/>
                  <a:t>i.i.d</a:t>
                </a:r>
                <a:r>
                  <a:rPr kumimoji="1" lang="en-US" altLang="ja-JP" dirty="0" smtClean="0"/>
                  <a:t>) </a:t>
                </a:r>
                <a:r>
                  <a:rPr kumimoji="1" lang="ja-JP" altLang="en-US" dirty="0" smtClean="0"/>
                  <a:t>確率変数列 </a:t>
                </a: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𝑋</m:t>
                        </m:r>
                      </m:e>
                      <m:sub>
                        <m:r>
                          <a:rPr kumimoji="1" lang="en-US" altLang="ja-JP" b="0" i="1" smtClean="0">
                            <a:latin typeface="Cambria Math" panose="02040503050406030204" pitchFamily="18" charset="0"/>
                          </a:rPr>
                          <m:t>1</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𝑋</m:t>
                        </m:r>
                      </m:e>
                      <m:sub>
                        <m:r>
                          <a:rPr kumimoji="1" lang="en-US" altLang="ja-JP" b="0" i="1" smtClean="0">
                            <a:latin typeface="Cambria Math" panose="02040503050406030204" pitchFamily="18" charset="0"/>
                          </a:rPr>
                          <m:t>𝑛</m:t>
                        </m:r>
                      </m:sub>
                    </m:sSub>
                  </m:oMath>
                </a14:m>
                <a:r>
                  <a:rPr kumimoji="1" lang="ja-JP" altLang="en-US" dirty="0" smtClean="0"/>
                  <a:t> の和は正規分布に収束する</a:t>
                </a:r>
                <a:endParaRPr kumimoji="1" lang="en-US" altLang="ja-JP" dirty="0" smtClean="0"/>
              </a:p>
              <a:p>
                <a:pPr lvl="1"/>
                <a:r>
                  <a:rPr lang="ja-JP" altLang="en-US" dirty="0"/>
                  <a:t>これ</a:t>
                </a:r>
                <a:r>
                  <a:rPr lang="ja-JP" altLang="en-US" dirty="0" smtClean="0"/>
                  <a:t>を</a:t>
                </a:r>
                <a:r>
                  <a:rPr lang="ja-JP" altLang="en-US" dirty="0" smtClean="0">
                    <a:latin typeface="A-OTF UD新ゴ Pr6 H" panose="020B0800000000000000" pitchFamily="34" charset="-128"/>
                    <a:ea typeface="A-OTF UD新ゴ Pr6 H" panose="020B0800000000000000" pitchFamily="34" charset="-128"/>
                  </a:rPr>
                  <a:t>中心極限定理</a:t>
                </a:r>
                <a:r>
                  <a:rPr lang="ja-JP" altLang="en-US" dirty="0" smtClean="0"/>
                  <a:t>という</a:t>
                </a:r>
                <a:endParaRPr lang="en-US" altLang="ja-JP" dirty="0" smtClean="0"/>
              </a:p>
              <a:p>
                <a:r>
                  <a:rPr lang="ja-JP" altLang="en-US" dirty="0"/>
                  <a:t>とある</a:t>
                </a:r>
                <a:r>
                  <a:rPr lang="ja-JP" altLang="en-US" dirty="0" smtClean="0"/>
                  <a:t>真の値にランダムな誤差が加わるモデルは正規分布によって表される</a:t>
                </a:r>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2"/>
                <a:stretch>
                  <a:fillRect l="-63" t="-1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419976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smtClean="0"/>
              <a:t>2.6</a:t>
            </a:r>
            <a:br>
              <a:rPr kumimoji="1" lang="en-US" altLang="ja-JP" dirty="0" smtClean="0"/>
            </a:br>
            <a:r>
              <a:rPr lang="en-US" altLang="ja-JP" dirty="0" smtClean="0"/>
              <a:t>Discriminant Functions For The Normal Density</a:t>
            </a:r>
            <a:endParaRPr kumimoji="1" lang="ja-JP" altLang="en-US" dirty="0"/>
          </a:p>
        </p:txBody>
      </p:sp>
      <p:sp>
        <p:nvSpPr>
          <p:cNvPr id="5" name="テキスト プレースホルダー 4"/>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574554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ja-JP" altLang="en-US" dirty="0"/>
              <a:t>正規</a:t>
            </a:r>
            <a:r>
              <a:rPr lang="ja-JP" altLang="en-US" dirty="0" smtClean="0"/>
              <a:t>分布を仮定したときの判別関数</a:t>
            </a:r>
            <a:endParaRPr kumimoji="1" lang="ja-JP" altLang="en-US" dirty="0"/>
          </a:p>
        </p:txBody>
      </p:sp>
      <mc:AlternateContent xmlns:mc="http://schemas.openxmlformats.org/markup-compatibility/2006" xmlns:a14="http://schemas.microsoft.com/office/drawing/2010/main">
        <mc:Choice Requires="a14">
          <p:sp>
            <p:nvSpPr>
              <p:cNvPr id="5" name="コンテンツ プレースホルダー 4"/>
              <p:cNvSpPr>
                <a:spLocks noGrp="1"/>
              </p:cNvSpPr>
              <p:nvPr>
                <p:ph idx="1"/>
              </p:nvPr>
            </p:nvSpPr>
            <p:spPr/>
            <p:txBody>
              <a:bodyPr/>
              <a:lstStyle/>
              <a:p>
                <a:r>
                  <a:rPr kumimoji="1" lang="ja-JP" altLang="en-US" dirty="0" smtClean="0"/>
                  <a:t>誤判別確率最小化の判別関数は</a:t>
                </a:r>
                <a:r>
                  <a:rPr kumimoji="1" lang="en-US" altLang="ja-JP" dirty="0" smtClean="0"/>
                  <a:t/>
                </a:r>
                <a:br>
                  <a:rPr kumimoji="1" lang="en-US" altLang="ja-JP" dirty="0" smtClean="0"/>
                </a:b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𝑔</m:t>
                        </m:r>
                      </m:e>
                      <m:sub>
                        <m:r>
                          <a:rPr kumimoji="1" lang="en-US" altLang="ja-JP" b="0" i="1" smtClean="0">
                            <a:latin typeface="Cambria Math" panose="02040503050406030204" pitchFamily="18" charset="0"/>
                          </a:rPr>
                          <m:t>𝑖</m:t>
                        </m:r>
                      </m:sub>
                    </m:sSub>
                    <m:d>
                      <m:dPr>
                        <m:ctrlPr>
                          <a:rPr kumimoji="1" lang="en-US" altLang="ja-JP" b="0" i="1" smtClean="0">
                            <a:latin typeface="Cambria Math" panose="02040503050406030204" pitchFamily="18" charset="0"/>
                          </a:rPr>
                        </m:ctrlPr>
                      </m:dPr>
                      <m:e>
                        <m:r>
                          <a:rPr kumimoji="1" lang="en-US" altLang="ja-JP" b="1" i="0" smtClean="0">
                            <a:latin typeface="Cambria Math" panose="02040503050406030204" pitchFamily="18" charset="0"/>
                          </a:rPr>
                          <m:t>𝐱</m:t>
                        </m:r>
                      </m:e>
                    </m:d>
                    <m:r>
                      <a:rPr kumimoji="1" lang="en-US" altLang="ja-JP" b="0" i="1" smtClean="0">
                        <a:latin typeface="Cambria Math" panose="02040503050406030204" pitchFamily="18" charset="0"/>
                      </a:rPr>
                      <m:t>=</m:t>
                    </m:r>
                    <m:func>
                      <m:funcPr>
                        <m:ctrlPr>
                          <a:rPr kumimoji="1" lang="en-US" altLang="ja-JP" b="0" i="1" smtClean="0">
                            <a:latin typeface="Cambria Math" panose="02040503050406030204" pitchFamily="18" charset="0"/>
                          </a:rPr>
                        </m:ctrlPr>
                      </m:funcPr>
                      <m:fName>
                        <m:r>
                          <m:rPr>
                            <m:sty m:val="p"/>
                          </m:rPr>
                          <a:rPr kumimoji="1" lang="en-US" altLang="ja-JP" b="0" i="0" smtClean="0">
                            <a:latin typeface="Cambria Math" panose="02040503050406030204" pitchFamily="18" charset="0"/>
                          </a:rPr>
                          <m:t>ln</m:t>
                        </m:r>
                      </m:fName>
                      <m:e>
                        <m:r>
                          <a:rPr kumimoji="1" lang="en-US" altLang="ja-JP" b="0" i="1" smtClean="0">
                            <a:latin typeface="Cambria Math" panose="02040503050406030204" pitchFamily="18" charset="0"/>
                          </a:rPr>
                          <m:t>𝑝</m:t>
                        </m:r>
                        <m:d>
                          <m:dPr>
                            <m:ctrlPr>
                              <a:rPr kumimoji="1" lang="en-US" altLang="ja-JP" b="0" i="1" smtClean="0">
                                <a:latin typeface="Cambria Math" panose="02040503050406030204" pitchFamily="18" charset="0"/>
                              </a:rPr>
                            </m:ctrlPr>
                          </m:dPr>
                          <m:e>
                            <m:r>
                              <a:rPr kumimoji="1" lang="en-US" altLang="ja-JP" b="1" i="0" smtClean="0">
                                <a:latin typeface="Cambria Math" panose="02040503050406030204" pitchFamily="18" charset="0"/>
                              </a:rPr>
                              <m:t>𝐱</m:t>
                            </m:r>
                          </m:e>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𝑖</m:t>
                                </m:r>
                              </m:sub>
                            </m:sSub>
                          </m:e>
                        </m:d>
                      </m:e>
                    </m:func>
                    <m:r>
                      <a:rPr kumimoji="1" lang="en-US" altLang="ja-JP" b="0" i="1" smtClean="0">
                        <a:latin typeface="Cambria Math" panose="02040503050406030204" pitchFamily="18" charset="0"/>
                      </a:rPr>
                      <m:t>+</m:t>
                    </m:r>
                    <m:func>
                      <m:funcPr>
                        <m:ctrlPr>
                          <a:rPr lang="en-US" altLang="ja-JP" i="1">
                            <a:latin typeface="Cambria Math" panose="02040503050406030204" pitchFamily="18" charset="0"/>
                          </a:rPr>
                        </m:ctrlPr>
                      </m:funcPr>
                      <m:fName>
                        <m:r>
                          <m:rPr>
                            <m:sty m:val="p"/>
                          </m:rPr>
                          <a:rPr lang="en-US" altLang="ja-JP">
                            <a:latin typeface="Cambria Math" panose="02040503050406030204" pitchFamily="18" charset="0"/>
                          </a:rPr>
                          <m:t>ln</m:t>
                        </m:r>
                      </m:fName>
                      <m:e>
                        <m:r>
                          <a:rPr lang="en-US" altLang="ja-JP" i="1">
                            <a:latin typeface="Cambria Math" panose="02040503050406030204" pitchFamily="18" charset="0"/>
                          </a:rPr>
                          <m:t>𝑃</m:t>
                        </m:r>
                        <m:d>
                          <m:dPr>
                            <m:ctrlPr>
                              <a:rPr lang="en-US" altLang="ja-JP" i="1">
                                <a:latin typeface="Cambria Math" panose="02040503050406030204" pitchFamily="18" charset="0"/>
                              </a:rPr>
                            </m:ctrlPr>
                          </m:dPr>
                          <m:e>
                            <m:sSub>
                              <m:sSubPr>
                                <m:ctrlPr>
                                  <a:rPr lang="en-US" altLang="ja-JP" i="1">
                                    <a:latin typeface="Cambria Math" panose="02040503050406030204" pitchFamily="18" charset="0"/>
                                  </a:rPr>
                                </m:ctrlPr>
                              </m:sSubPr>
                              <m:e>
                                <m:r>
                                  <a:rPr lang="en-US" altLang="ja-JP" i="1">
                                    <a:latin typeface="Cambria Math" panose="02040503050406030204" pitchFamily="18" charset="0"/>
                                  </a:rPr>
                                  <m:t>𝜔</m:t>
                                </m:r>
                              </m:e>
                              <m:sub>
                                <m:r>
                                  <a:rPr lang="en-US" altLang="ja-JP" i="1">
                                    <a:latin typeface="Cambria Math" panose="02040503050406030204" pitchFamily="18" charset="0"/>
                                  </a:rPr>
                                  <m:t>𝑖</m:t>
                                </m:r>
                              </m:sub>
                            </m:sSub>
                          </m:e>
                        </m:d>
                      </m:e>
                    </m:func>
                  </m:oMath>
                </a14:m>
                <a:endParaRPr kumimoji="1" lang="en-US" altLang="ja-JP" dirty="0" smtClean="0"/>
              </a:p>
              <a:p>
                <a:r>
                  <a:rPr kumimoji="1" lang="ja-JP" altLang="en-US" b="0" dirty="0" smtClean="0"/>
                  <a:t>尤度関数が正規分布に従う </a:t>
                </a:r>
                <a14:m>
                  <m:oMath xmlns:m="http://schemas.openxmlformats.org/officeDocument/2006/math">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𝑝</m:t>
                        </m:r>
                        <m:d>
                          <m:dPr>
                            <m:ctrlPr>
                              <a:rPr kumimoji="1" lang="en-US" altLang="ja-JP" b="0" i="1" smtClean="0">
                                <a:latin typeface="Cambria Math" panose="02040503050406030204" pitchFamily="18" charset="0"/>
                              </a:rPr>
                            </m:ctrlPr>
                          </m:dPr>
                          <m:e>
                            <m:r>
                              <a:rPr kumimoji="1" lang="en-US" altLang="ja-JP" b="1" i="0" smtClean="0">
                                <a:latin typeface="Cambria Math" panose="02040503050406030204" pitchFamily="18" charset="0"/>
                              </a:rPr>
                              <m:t>𝐱</m:t>
                            </m:r>
                          </m:e>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𝑖</m:t>
                                </m:r>
                              </m:sub>
                            </m:sSub>
                          </m:e>
                        </m:d>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𝑁</m:t>
                        </m:r>
                        <m:d>
                          <m:dPr>
                            <m:ctrlPr>
                              <a:rPr kumimoji="1" lang="en-US" altLang="ja-JP" b="0" i="1" smtClean="0">
                                <a:latin typeface="Cambria Math" panose="02040503050406030204" pitchFamily="18" charset="0"/>
                                <a:ea typeface="Cambria Math" panose="02040503050406030204" pitchFamily="18" charset="0"/>
                              </a:rPr>
                            </m:ctrlPr>
                          </m:dPr>
                          <m:e>
                            <m:sSub>
                              <m:sSubPr>
                                <m:ctrlPr>
                                  <a:rPr kumimoji="1" lang="en-US" altLang="ja-JP" b="0" i="1" smtClean="0">
                                    <a:latin typeface="Cambria Math" panose="02040503050406030204" pitchFamily="18" charset="0"/>
                                    <a:ea typeface="Cambria Math" panose="02040503050406030204" pitchFamily="18" charset="0"/>
                                  </a:rPr>
                                </m:ctrlPr>
                              </m:sSubPr>
                              <m:e>
                                <m:r>
                                  <a:rPr kumimoji="1" lang="en-US" altLang="ja-JP" b="1" i="1" smtClean="0">
                                    <a:latin typeface="Cambria Math" panose="02040503050406030204" pitchFamily="18" charset="0"/>
                                    <a:ea typeface="Cambria Math" panose="02040503050406030204" pitchFamily="18" charset="0"/>
                                  </a:rPr>
                                  <m:t>𝝁</m:t>
                                </m:r>
                              </m:e>
                              <m:sub>
                                <m:r>
                                  <a:rPr kumimoji="1" lang="en-US" altLang="ja-JP" b="0" i="1" smtClean="0">
                                    <a:latin typeface="Cambria Math" panose="02040503050406030204" pitchFamily="18" charset="0"/>
                                    <a:ea typeface="Cambria Math" panose="02040503050406030204" pitchFamily="18" charset="0"/>
                                  </a:rPr>
                                  <m:t>𝑖</m:t>
                                </m:r>
                              </m:sub>
                            </m:sSub>
                            <m:r>
                              <a:rPr kumimoji="1" lang="en-US" altLang="ja-JP" b="0" i="1" smtClean="0">
                                <a:latin typeface="Cambria Math" panose="02040503050406030204" pitchFamily="18" charset="0"/>
                                <a:ea typeface="Cambria Math" panose="02040503050406030204" pitchFamily="18" charset="0"/>
                              </a:rPr>
                              <m:t>,</m:t>
                            </m:r>
                            <m:sSub>
                              <m:sSubPr>
                                <m:ctrlPr>
                                  <a:rPr kumimoji="1" lang="en-US" altLang="ja-JP" b="0" i="1" smtClean="0">
                                    <a:latin typeface="Cambria Math" panose="02040503050406030204" pitchFamily="18" charset="0"/>
                                    <a:ea typeface="Cambria Math" panose="02040503050406030204" pitchFamily="18" charset="0"/>
                                  </a:rPr>
                                </m:ctrlPr>
                              </m:sSubPr>
                              <m:e>
                                <m:r>
                                  <a:rPr kumimoji="1" lang="en-US" altLang="ja-JP" b="1" i="0" smtClean="0">
                                    <a:latin typeface="Cambria Math" panose="02040503050406030204" pitchFamily="18" charset="0"/>
                                    <a:ea typeface="Cambria Math" panose="02040503050406030204" pitchFamily="18" charset="0"/>
                                  </a:rPr>
                                  <m:t>𝚺</m:t>
                                </m:r>
                              </m:e>
                              <m:sub>
                                <m:r>
                                  <a:rPr kumimoji="1" lang="en-US" altLang="ja-JP" b="0" i="1" smtClean="0">
                                    <a:latin typeface="Cambria Math" panose="02040503050406030204" pitchFamily="18" charset="0"/>
                                    <a:ea typeface="Cambria Math" panose="02040503050406030204" pitchFamily="18" charset="0"/>
                                  </a:rPr>
                                  <m:t>𝑖</m:t>
                                </m:r>
                              </m:sub>
                            </m:sSub>
                          </m:e>
                        </m:d>
                      </m:e>
                    </m:d>
                  </m:oMath>
                </a14:m>
                <a:r>
                  <a:rPr kumimoji="1" lang="ja-JP" altLang="en-US" dirty="0" smtClean="0"/>
                  <a:t> と仮定すると</a:t>
                </a:r>
                <a:r>
                  <a:rPr kumimoji="1" lang="en-US" altLang="ja-JP" dirty="0" smtClean="0"/>
                  <a:t/>
                </a:r>
                <a:br>
                  <a:rPr kumimoji="1" lang="en-US" altLang="ja-JP" dirty="0" smtClean="0"/>
                </a:b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𝑔</m:t>
                        </m:r>
                      </m:e>
                      <m:sub>
                        <m:r>
                          <a:rPr lang="en-US" altLang="ja-JP" i="1">
                            <a:latin typeface="Cambria Math" panose="02040503050406030204" pitchFamily="18" charset="0"/>
                          </a:rPr>
                          <m:t>𝑖</m:t>
                        </m:r>
                      </m:sub>
                    </m:sSub>
                    <m:d>
                      <m:dPr>
                        <m:ctrlPr>
                          <a:rPr lang="en-US" altLang="ja-JP" i="1">
                            <a:latin typeface="Cambria Math" panose="02040503050406030204" pitchFamily="18" charset="0"/>
                          </a:rPr>
                        </m:ctrlPr>
                      </m:dPr>
                      <m:e>
                        <m:r>
                          <a:rPr lang="en-US" altLang="ja-JP" b="1">
                            <a:latin typeface="Cambria Math" panose="02040503050406030204" pitchFamily="18" charset="0"/>
                          </a:rPr>
                          <m:t>𝐱</m:t>
                        </m:r>
                      </m:e>
                    </m:d>
                    <m:r>
                      <a:rPr lang="en-US" altLang="ja-JP" i="1">
                        <a:latin typeface="Cambria Math" panose="02040503050406030204" pitchFamily="18" charset="0"/>
                      </a:rPr>
                      <m:t>=</m:t>
                    </m:r>
                    <m:r>
                      <a:rPr lang="en-US" altLang="ja-JP" b="0" i="1"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1</m:t>
                        </m:r>
                      </m:num>
                      <m:den>
                        <m:r>
                          <a:rPr lang="en-US" altLang="ja-JP" b="0" i="1" smtClean="0">
                            <a:latin typeface="Cambria Math" panose="02040503050406030204" pitchFamily="18" charset="0"/>
                          </a:rPr>
                          <m:t>2</m:t>
                        </m:r>
                      </m:den>
                    </m:f>
                    <m:sSup>
                      <m:sSupPr>
                        <m:ctrlPr>
                          <a:rPr lang="en-US" altLang="ja-JP" b="0" i="1" smtClean="0">
                            <a:latin typeface="Cambria Math" panose="02040503050406030204" pitchFamily="18" charset="0"/>
                          </a:rPr>
                        </m:ctrlPr>
                      </m:sSupPr>
                      <m:e>
                        <m:d>
                          <m:dPr>
                            <m:ctrlPr>
                              <a:rPr lang="en-US" altLang="ja-JP" b="0" i="1" smtClean="0">
                                <a:latin typeface="Cambria Math" panose="02040503050406030204" pitchFamily="18" charset="0"/>
                              </a:rPr>
                            </m:ctrlPr>
                          </m:dPr>
                          <m:e>
                            <m:r>
                              <a:rPr lang="en-US" altLang="ja-JP" b="1" i="0" smtClean="0">
                                <a:latin typeface="Cambria Math" panose="02040503050406030204" pitchFamily="18" charset="0"/>
                              </a:rPr>
                              <m:t>𝐱</m:t>
                            </m:r>
                            <m:r>
                              <a:rPr lang="en-US" altLang="ja-JP" b="0" i="1" smtClean="0">
                                <a:latin typeface="Cambria Math" panose="02040503050406030204" pitchFamily="18" charset="0"/>
                              </a:rPr>
                              <m:t>−</m:t>
                            </m:r>
                            <m:sSub>
                              <m:sSubPr>
                                <m:ctrlPr>
                                  <a:rPr lang="en-US" altLang="ja-JP" b="0" i="1" smtClean="0">
                                    <a:latin typeface="Cambria Math" panose="02040503050406030204" pitchFamily="18" charset="0"/>
                                  </a:rPr>
                                </m:ctrlPr>
                              </m:sSubPr>
                              <m:e>
                                <m:r>
                                  <a:rPr lang="en-US" altLang="ja-JP" b="1" i="1" smtClean="0">
                                    <a:latin typeface="Cambria Math" panose="02040503050406030204" pitchFamily="18" charset="0"/>
                                  </a:rPr>
                                  <m:t>𝝁</m:t>
                                </m:r>
                              </m:e>
                              <m:sub>
                                <m:r>
                                  <a:rPr lang="en-US" altLang="ja-JP" b="0" i="1" smtClean="0">
                                    <a:latin typeface="Cambria Math" panose="02040503050406030204" pitchFamily="18" charset="0"/>
                                  </a:rPr>
                                  <m:t>𝑖</m:t>
                                </m:r>
                              </m:sub>
                            </m:sSub>
                          </m:e>
                        </m:d>
                      </m:e>
                      <m:sup>
                        <m:r>
                          <a:rPr lang="en-US" altLang="ja-JP" b="0" i="1" smtClean="0">
                            <a:latin typeface="Cambria Math" panose="02040503050406030204" pitchFamily="18" charset="0"/>
                          </a:rPr>
                          <m:t>𝑡</m:t>
                        </m:r>
                      </m:sup>
                    </m:sSup>
                    <m:sSup>
                      <m:sSupPr>
                        <m:ctrlPr>
                          <a:rPr lang="en-US" altLang="ja-JP" b="0" i="1" smtClean="0">
                            <a:latin typeface="Cambria Math" panose="02040503050406030204" pitchFamily="18" charset="0"/>
                          </a:rPr>
                        </m:ctrlPr>
                      </m:sSupPr>
                      <m:e>
                        <m:r>
                          <a:rPr lang="en-US" altLang="ja-JP" b="1" i="0" smtClean="0">
                            <a:latin typeface="Cambria Math" panose="02040503050406030204" pitchFamily="18" charset="0"/>
                          </a:rPr>
                          <m:t>𝚺</m:t>
                        </m:r>
                      </m:e>
                      <m:sup>
                        <m:r>
                          <a:rPr lang="en-US" altLang="ja-JP" b="0" i="1" smtClean="0">
                            <a:latin typeface="Cambria Math" panose="02040503050406030204" pitchFamily="18" charset="0"/>
                          </a:rPr>
                          <m:t>−1</m:t>
                        </m:r>
                      </m:sup>
                    </m:sSup>
                    <m:d>
                      <m:dPr>
                        <m:ctrlPr>
                          <a:rPr lang="en-US" altLang="ja-JP" i="1">
                            <a:latin typeface="Cambria Math" panose="02040503050406030204" pitchFamily="18" charset="0"/>
                          </a:rPr>
                        </m:ctrlPr>
                      </m:dPr>
                      <m:e>
                        <m:r>
                          <a:rPr lang="en-US" altLang="ja-JP" b="1">
                            <a:latin typeface="Cambria Math" panose="02040503050406030204" pitchFamily="18" charset="0"/>
                          </a:rPr>
                          <m:t>𝐱</m:t>
                        </m:r>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b="1" i="1">
                                <a:latin typeface="Cambria Math" panose="02040503050406030204" pitchFamily="18" charset="0"/>
                              </a:rPr>
                              <m:t>𝝁</m:t>
                            </m:r>
                          </m:e>
                          <m:sub>
                            <m:r>
                              <a:rPr lang="en-US" altLang="ja-JP" i="1">
                                <a:latin typeface="Cambria Math" panose="02040503050406030204" pitchFamily="18" charset="0"/>
                              </a:rPr>
                              <m:t>𝑖</m:t>
                            </m:r>
                          </m:sub>
                        </m:sSub>
                      </m:e>
                    </m:d>
                    <m:r>
                      <a:rPr lang="en-US" altLang="ja-JP" b="0" i="1"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𝑑</m:t>
                        </m:r>
                      </m:num>
                      <m:den>
                        <m:r>
                          <a:rPr lang="en-US" altLang="ja-JP" b="0" i="1" smtClean="0">
                            <a:latin typeface="Cambria Math" panose="02040503050406030204" pitchFamily="18" charset="0"/>
                          </a:rPr>
                          <m:t>2</m:t>
                        </m:r>
                      </m:den>
                    </m:f>
                    <m:func>
                      <m:funcPr>
                        <m:ctrlPr>
                          <a:rPr lang="en-US" altLang="ja-JP" b="0" i="1" smtClean="0">
                            <a:latin typeface="Cambria Math" panose="02040503050406030204" pitchFamily="18" charset="0"/>
                          </a:rPr>
                        </m:ctrlPr>
                      </m:funcPr>
                      <m:fName>
                        <m:r>
                          <m:rPr>
                            <m:sty m:val="p"/>
                          </m:rPr>
                          <a:rPr lang="en-US" altLang="ja-JP" b="0" i="0" smtClean="0">
                            <a:latin typeface="Cambria Math" panose="02040503050406030204" pitchFamily="18" charset="0"/>
                          </a:rPr>
                          <m:t>ln</m:t>
                        </m:r>
                      </m:fName>
                      <m:e>
                        <m:r>
                          <a:rPr lang="en-US" altLang="ja-JP" b="0" i="1" smtClean="0">
                            <a:latin typeface="Cambria Math" panose="02040503050406030204" pitchFamily="18" charset="0"/>
                          </a:rPr>
                          <m:t>2</m:t>
                        </m:r>
                        <m:r>
                          <a:rPr lang="en-US" altLang="ja-JP" b="0" i="1" smtClean="0">
                            <a:latin typeface="Cambria Math" panose="02040503050406030204" pitchFamily="18" charset="0"/>
                          </a:rPr>
                          <m:t>𝜋</m:t>
                        </m:r>
                      </m:e>
                    </m:func>
                    <m:r>
                      <a:rPr lang="en-US" altLang="ja-JP" b="0" i="1"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1</m:t>
                        </m:r>
                      </m:num>
                      <m:den>
                        <m:r>
                          <a:rPr lang="en-US" altLang="ja-JP" b="0" i="1" smtClean="0">
                            <a:latin typeface="Cambria Math" panose="02040503050406030204" pitchFamily="18" charset="0"/>
                          </a:rPr>
                          <m:t>2</m:t>
                        </m:r>
                      </m:den>
                    </m:f>
                    <m:func>
                      <m:funcPr>
                        <m:ctrlPr>
                          <a:rPr lang="en-US" altLang="ja-JP" b="0" i="1" smtClean="0">
                            <a:latin typeface="Cambria Math" panose="02040503050406030204" pitchFamily="18" charset="0"/>
                          </a:rPr>
                        </m:ctrlPr>
                      </m:funcPr>
                      <m:fName>
                        <m:r>
                          <m:rPr>
                            <m:sty m:val="p"/>
                          </m:rPr>
                          <a:rPr lang="en-US" altLang="ja-JP" b="0" i="0" smtClean="0">
                            <a:latin typeface="Cambria Math" panose="02040503050406030204" pitchFamily="18" charset="0"/>
                          </a:rPr>
                          <m:t>ln</m:t>
                        </m:r>
                      </m:fName>
                      <m:e>
                        <m:d>
                          <m:dPr>
                            <m:begChr m:val="|"/>
                            <m:endChr m:val="|"/>
                            <m:ctrlPr>
                              <a:rPr lang="en-US" altLang="ja-JP" b="0" i="1" smtClean="0">
                                <a:latin typeface="Cambria Math" panose="02040503050406030204" pitchFamily="18" charset="0"/>
                              </a:rPr>
                            </m:ctrlPr>
                          </m:dPr>
                          <m:e>
                            <m:sSub>
                              <m:sSubPr>
                                <m:ctrlPr>
                                  <a:rPr lang="en-US" altLang="ja-JP" b="0" i="1" smtClean="0">
                                    <a:latin typeface="Cambria Math" panose="02040503050406030204" pitchFamily="18" charset="0"/>
                                  </a:rPr>
                                </m:ctrlPr>
                              </m:sSubPr>
                              <m:e>
                                <m:r>
                                  <a:rPr lang="en-US" altLang="ja-JP" b="1" i="0" smtClean="0">
                                    <a:latin typeface="Cambria Math" panose="02040503050406030204" pitchFamily="18" charset="0"/>
                                  </a:rPr>
                                  <m:t>𝚺</m:t>
                                </m:r>
                              </m:e>
                              <m:sub>
                                <m:r>
                                  <a:rPr lang="en-US" altLang="ja-JP" b="0" i="1" smtClean="0">
                                    <a:latin typeface="Cambria Math" panose="02040503050406030204" pitchFamily="18" charset="0"/>
                                  </a:rPr>
                                  <m:t>𝑖</m:t>
                                </m:r>
                              </m:sub>
                            </m:sSub>
                          </m:e>
                        </m:d>
                      </m:e>
                    </m:func>
                    <m:r>
                      <a:rPr lang="en-US" altLang="ja-JP" i="1">
                        <a:latin typeface="Cambria Math" panose="02040503050406030204" pitchFamily="18" charset="0"/>
                      </a:rPr>
                      <m:t>+</m:t>
                    </m:r>
                    <m:func>
                      <m:funcPr>
                        <m:ctrlPr>
                          <a:rPr lang="en-US" altLang="ja-JP" i="1">
                            <a:latin typeface="Cambria Math" panose="02040503050406030204" pitchFamily="18" charset="0"/>
                          </a:rPr>
                        </m:ctrlPr>
                      </m:funcPr>
                      <m:fName>
                        <m:r>
                          <m:rPr>
                            <m:sty m:val="p"/>
                          </m:rPr>
                          <a:rPr lang="en-US" altLang="ja-JP">
                            <a:latin typeface="Cambria Math" panose="02040503050406030204" pitchFamily="18" charset="0"/>
                          </a:rPr>
                          <m:t>ln</m:t>
                        </m:r>
                      </m:fName>
                      <m:e>
                        <m:r>
                          <a:rPr lang="en-US" altLang="ja-JP" i="1">
                            <a:latin typeface="Cambria Math" panose="02040503050406030204" pitchFamily="18" charset="0"/>
                          </a:rPr>
                          <m:t>𝑃</m:t>
                        </m:r>
                        <m:d>
                          <m:dPr>
                            <m:ctrlPr>
                              <a:rPr lang="en-US" altLang="ja-JP" i="1">
                                <a:latin typeface="Cambria Math" panose="02040503050406030204" pitchFamily="18" charset="0"/>
                              </a:rPr>
                            </m:ctrlPr>
                          </m:dPr>
                          <m:e>
                            <m:sSub>
                              <m:sSubPr>
                                <m:ctrlPr>
                                  <a:rPr lang="en-US" altLang="ja-JP" i="1">
                                    <a:latin typeface="Cambria Math" panose="02040503050406030204" pitchFamily="18" charset="0"/>
                                  </a:rPr>
                                </m:ctrlPr>
                              </m:sSubPr>
                              <m:e>
                                <m:r>
                                  <a:rPr lang="en-US" altLang="ja-JP" i="1">
                                    <a:latin typeface="Cambria Math" panose="02040503050406030204" pitchFamily="18" charset="0"/>
                                  </a:rPr>
                                  <m:t>𝜔</m:t>
                                </m:r>
                              </m:e>
                              <m:sub>
                                <m:r>
                                  <a:rPr lang="en-US" altLang="ja-JP" i="1">
                                    <a:latin typeface="Cambria Math" panose="02040503050406030204" pitchFamily="18" charset="0"/>
                                  </a:rPr>
                                  <m:t>𝑖</m:t>
                                </m:r>
                              </m:sub>
                            </m:sSub>
                          </m:e>
                        </m:d>
                      </m:e>
                    </m:func>
                  </m:oMath>
                </a14:m>
                <a:endParaRPr lang="en-US" altLang="ja-JP" dirty="0"/>
              </a:p>
              <a:p>
                <a:endParaRPr kumimoji="1" lang="ja-JP" altLang="en-US" dirty="0"/>
              </a:p>
            </p:txBody>
          </p:sp>
        </mc:Choice>
        <mc:Fallback xmlns="">
          <p:sp>
            <p:nvSpPr>
              <p:cNvPr id="5" name="コンテンツ プレースホルダー 4"/>
              <p:cNvSpPr>
                <a:spLocks noGrp="1" noRot="1" noChangeAspect="1" noMove="1" noResize="1" noEditPoints="1" noAdjustHandles="1" noChangeArrowheads="1" noChangeShapeType="1" noTextEdit="1"/>
              </p:cNvSpPr>
              <p:nvPr>
                <p:ph idx="1"/>
              </p:nvPr>
            </p:nvSpPr>
            <p:spPr>
              <a:blipFill rotWithShape="0">
                <a:blip r:embed="rId2"/>
                <a:stretch>
                  <a:fillRect l="-63" t="-1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933944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p:cNvSpPr>
                <a:spLocks noGrp="1"/>
              </p:cNvSpPr>
              <p:nvPr>
                <p:ph type="title"/>
              </p:nvPr>
            </p:nvSpPr>
            <p:spPr/>
            <p:txBody>
              <a:bodyPr/>
              <a:lstStyle/>
              <a:p>
                <a:r>
                  <a:rPr kumimoji="1" lang="ja-JP" altLang="en-US" cap="none" dirty="0" smtClean="0"/>
                  <a:t>ケース</a:t>
                </a:r>
                <a:r>
                  <a:rPr kumimoji="1" lang="en-US" altLang="ja-JP" cap="none" dirty="0" smtClean="0"/>
                  <a:t>1</a:t>
                </a:r>
                <a:r>
                  <a:rPr kumimoji="1" lang="ja-JP" altLang="en-US" cap="none" dirty="0" smtClean="0"/>
                  <a:t>：</a:t>
                </a:r>
                <a14:m>
                  <m:oMath xmlns:m="http://schemas.openxmlformats.org/officeDocument/2006/math">
                    <m:sSub>
                      <m:sSubPr>
                        <m:ctrlPr>
                          <a:rPr kumimoji="1" lang="en-US" altLang="ja-JP" b="0" i="1" cap="none" smtClean="0">
                            <a:latin typeface="Cambria Math" panose="02040503050406030204" pitchFamily="18" charset="0"/>
                          </a:rPr>
                        </m:ctrlPr>
                      </m:sSubPr>
                      <m:e>
                        <m:r>
                          <a:rPr kumimoji="1" lang="en-US" altLang="ja-JP" b="1" i="0" cap="none" smtClean="0">
                            <a:latin typeface="Cambria Math" panose="02040503050406030204" pitchFamily="18" charset="0"/>
                          </a:rPr>
                          <m:t>𝚺</m:t>
                        </m:r>
                      </m:e>
                      <m:sub>
                        <m:r>
                          <a:rPr kumimoji="1" lang="en-US" altLang="ja-JP" b="0" i="1" cap="none" smtClean="0">
                            <a:latin typeface="Cambria Math" panose="02040503050406030204" pitchFamily="18" charset="0"/>
                          </a:rPr>
                          <m:t>𝑖</m:t>
                        </m:r>
                      </m:sub>
                    </m:sSub>
                    <m:r>
                      <a:rPr kumimoji="1" lang="en-US" altLang="ja-JP" b="0" i="0" cap="none" smtClean="0">
                        <a:latin typeface="Cambria Math" panose="02040503050406030204" pitchFamily="18" charset="0"/>
                      </a:rPr>
                      <m:t>=</m:t>
                    </m:r>
                    <m:sSup>
                      <m:sSupPr>
                        <m:ctrlPr>
                          <a:rPr kumimoji="1" lang="en-US" altLang="ja-JP" b="0" i="1" cap="none" smtClean="0">
                            <a:latin typeface="Cambria Math" panose="02040503050406030204" pitchFamily="18" charset="0"/>
                          </a:rPr>
                        </m:ctrlPr>
                      </m:sSupPr>
                      <m:e>
                        <m:r>
                          <a:rPr kumimoji="1" lang="en-US" altLang="ja-JP" b="0" i="1" cap="none" smtClean="0">
                            <a:latin typeface="Cambria Math" panose="02040503050406030204" pitchFamily="18" charset="0"/>
                          </a:rPr>
                          <m:t>𝜎</m:t>
                        </m:r>
                      </m:e>
                      <m:sup>
                        <m:r>
                          <a:rPr kumimoji="1" lang="en-US" altLang="ja-JP" b="0" i="1" cap="none" smtClean="0">
                            <a:latin typeface="Cambria Math" panose="02040503050406030204" pitchFamily="18" charset="0"/>
                          </a:rPr>
                          <m:t>2</m:t>
                        </m:r>
                      </m:sup>
                    </m:sSup>
                    <m:r>
                      <a:rPr kumimoji="1" lang="en-US" altLang="ja-JP" b="1" i="0" cap="none" smtClean="0">
                        <a:latin typeface="Cambria Math" panose="02040503050406030204" pitchFamily="18" charset="0"/>
                      </a:rPr>
                      <m:t>𝐈</m:t>
                    </m:r>
                  </m:oMath>
                </a14:m>
                <a:endParaRPr kumimoji="1" lang="ja-JP" altLang="en-US" cap="none" dirty="0"/>
              </a:p>
            </p:txBody>
          </p:sp>
        </mc:Choice>
        <mc:Fallback xmlns="">
          <p:sp>
            <p:nvSpPr>
              <p:cNvPr id="2" name="タイトル 1"/>
              <p:cNvSpPr>
                <a:spLocks noGrp="1" noRot="1" noChangeAspect="1" noMove="1" noResize="1" noEditPoints="1" noAdjustHandles="1" noChangeArrowheads="1" noChangeShapeType="1" noTextEdit="1"/>
              </p:cNvSpPr>
              <p:nvPr>
                <p:ph type="title"/>
              </p:nvPr>
            </p:nvSpPr>
            <p:spPr>
              <a:blipFill rotWithShape="0">
                <a:blip r:embed="rId2"/>
                <a:stretch>
                  <a:fillRect l="-1460" b="-1657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kumimoji="1" lang="ja-JP" altLang="en-US" dirty="0" smtClean="0"/>
                  <a:t>全ての素性は独立で分散も等しい</a:t>
                </a:r>
                <a:endParaRPr kumimoji="1" lang="en-US" altLang="ja-JP" dirty="0" smtClean="0"/>
              </a:p>
              <a:p>
                <a:r>
                  <a:rPr kumimoji="1" lang="ja-JP" altLang="en-US" dirty="0" smtClean="0"/>
                  <a:t>判別関数は</a:t>
                </a:r>
                <a:r>
                  <a:rPr kumimoji="1" lang="en-US" altLang="ja-JP" dirty="0" smtClean="0"/>
                  <a:t/>
                </a:r>
                <a:br>
                  <a:rPr kumimoji="1" lang="en-US" altLang="ja-JP" dirty="0" smtClean="0"/>
                </a:br>
                <a14:m>
                  <m:oMath xmlns:m="http://schemas.openxmlformats.org/officeDocument/2006/math">
                    <m:eqArr>
                      <m:eqArrPr>
                        <m:ctrlPr>
                          <a:rPr kumimoji="1" lang="en-US" altLang="ja-JP" b="0" i="1" smtClean="0">
                            <a:latin typeface="Cambria Math" panose="02040503050406030204" pitchFamily="18" charset="0"/>
                          </a:rPr>
                        </m:ctrlPr>
                      </m:eqArr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𝑔</m:t>
                            </m:r>
                          </m:e>
                          <m:sub>
                            <m:r>
                              <a:rPr kumimoji="1" lang="en-US" altLang="ja-JP" b="0" i="1" smtClean="0">
                                <a:latin typeface="Cambria Math" panose="02040503050406030204" pitchFamily="18" charset="0"/>
                              </a:rPr>
                              <m:t>𝑖</m:t>
                            </m:r>
                          </m:sub>
                        </m:sSub>
                        <m:d>
                          <m:dPr>
                            <m:ctrlPr>
                              <a:rPr kumimoji="1" lang="en-US" altLang="ja-JP" b="0" i="1" smtClean="0">
                                <a:latin typeface="Cambria Math" panose="02040503050406030204" pitchFamily="18" charset="0"/>
                              </a:rPr>
                            </m:ctrlPr>
                          </m:dPr>
                          <m:e>
                            <m:r>
                              <a:rPr kumimoji="1" lang="en-US" altLang="ja-JP" b="1" i="0" smtClean="0">
                                <a:latin typeface="Cambria Math" panose="02040503050406030204" pitchFamily="18" charset="0"/>
                              </a:rPr>
                              <m:t>𝐱</m:t>
                            </m:r>
                          </m:e>
                        </m:d>
                        <m:r>
                          <a:rPr kumimoji="1" lang="en-US" altLang="ja-JP" b="0" i="1" smtClean="0">
                            <a:latin typeface="Cambria Math" panose="02040503050406030204" pitchFamily="18" charset="0"/>
                          </a:rPr>
                          <m:t>&amp;=</m:t>
                        </m:r>
                        <m:r>
                          <a:rPr lang="en-US" altLang="ja-JP" i="1">
                            <a:latin typeface="Cambria Math" panose="02040503050406030204" pitchFamily="18" charset="0"/>
                          </a:rPr>
                          <m:t>−</m:t>
                        </m:r>
                        <m:f>
                          <m:fPr>
                            <m:ctrlPr>
                              <a:rPr lang="en-US" altLang="ja-JP" i="1">
                                <a:latin typeface="Cambria Math" panose="02040503050406030204" pitchFamily="18" charset="0"/>
                              </a:rPr>
                            </m:ctrlPr>
                          </m:fPr>
                          <m:num>
                            <m:sSup>
                              <m:sSupPr>
                                <m:ctrlPr>
                                  <a:rPr lang="en-US" altLang="ja-JP" i="1">
                                    <a:latin typeface="Cambria Math" panose="02040503050406030204" pitchFamily="18" charset="0"/>
                                  </a:rPr>
                                </m:ctrlPr>
                              </m:sSupPr>
                              <m:e>
                                <m:d>
                                  <m:dPr>
                                    <m:begChr m:val="‖"/>
                                    <m:endChr m:val="‖"/>
                                    <m:ctrlPr>
                                      <a:rPr lang="en-US" altLang="ja-JP" i="1">
                                        <a:latin typeface="Cambria Math" panose="02040503050406030204" pitchFamily="18" charset="0"/>
                                      </a:rPr>
                                    </m:ctrlPr>
                                  </m:dPr>
                                  <m:e>
                                    <m:r>
                                      <a:rPr lang="en-US" altLang="ja-JP" b="1">
                                        <a:latin typeface="Cambria Math" panose="02040503050406030204" pitchFamily="18" charset="0"/>
                                      </a:rPr>
                                      <m:t>𝐱</m:t>
                                    </m:r>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b="1" i="1">
                                            <a:latin typeface="Cambria Math" panose="02040503050406030204" pitchFamily="18" charset="0"/>
                                          </a:rPr>
                                          <m:t>𝝁</m:t>
                                        </m:r>
                                      </m:e>
                                      <m:sub>
                                        <m:r>
                                          <a:rPr lang="en-US" altLang="ja-JP" i="1">
                                            <a:latin typeface="Cambria Math" panose="02040503050406030204" pitchFamily="18" charset="0"/>
                                          </a:rPr>
                                          <m:t>𝑖</m:t>
                                        </m:r>
                                      </m:sub>
                                    </m:sSub>
                                  </m:e>
                                </m:d>
                              </m:e>
                              <m:sup>
                                <m:r>
                                  <a:rPr lang="en-US" altLang="ja-JP" i="1">
                                    <a:latin typeface="Cambria Math" panose="02040503050406030204" pitchFamily="18" charset="0"/>
                                  </a:rPr>
                                  <m:t>2</m:t>
                                </m:r>
                              </m:sup>
                            </m:sSup>
                          </m:num>
                          <m:den>
                            <m:r>
                              <a:rPr lang="en-US" altLang="ja-JP" i="1">
                                <a:latin typeface="Cambria Math" panose="02040503050406030204" pitchFamily="18" charset="0"/>
                              </a:rPr>
                              <m:t>2</m:t>
                            </m:r>
                            <m:sSup>
                              <m:sSupPr>
                                <m:ctrlPr>
                                  <a:rPr lang="en-US" altLang="ja-JP" i="1">
                                    <a:latin typeface="Cambria Math" panose="02040503050406030204" pitchFamily="18" charset="0"/>
                                  </a:rPr>
                                </m:ctrlPr>
                              </m:sSupPr>
                              <m:e>
                                <m:r>
                                  <a:rPr lang="en-US" altLang="ja-JP" i="1">
                                    <a:latin typeface="Cambria Math" panose="02040503050406030204" pitchFamily="18" charset="0"/>
                                  </a:rPr>
                                  <m:t>𝜎</m:t>
                                </m:r>
                              </m:e>
                              <m:sup>
                                <m:r>
                                  <a:rPr lang="en-US" altLang="ja-JP" i="1">
                                    <a:latin typeface="Cambria Math" panose="02040503050406030204" pitchFamily="18" charset="0"/>
                                  </a:rPr>
                                  <m:t>2</m:t>
                                </m:r>
                              </m:sup>
                            </m:sSup>
                          </m:den>
                        </m:f>
                        <m:r>
                          <a:rPr lang="en-US" altLang="ja-JP" i="1">
                            <a:latin typeface="Cambria Math" panose="02040503050406030204" pitchFamily="18" charset="0"/>
                          </a:rPr>
                          <m:t>+</m:t>
                        </m:r>
                        <m:func>
                          <m:funcPr>
                            <m:ctrlPr>
                              <a:rPr lang="en-US" altLang="ja-JP" i="1" smtClean="0">
                                <a:latin typeface="Cambria Math" panose="02040503050406030204" pitchFamily="18" charset="0"/>
                              </a:rPr>
                            </m:ctrlPr>
                          </m:funcPr>
                          <m:fName>
                            <m:r>
                              <m:rPr>
                                <m:sty m:val="p"/>
                              </m:rPr>
                              <a:rPr lang="en-US" altLang="ja-JP">
                                <a:latin typeface="Cambria Math" panose="02040503050406030204" pitchFamily="18" charset="0"/>
                              </a:rPr>
                              <m:t>ln</m:t>
                            </m:r>
                          </m:fName>
                          <m:e>
                            <m:r>
                              <a:rPr lang="en-US" altLang="ja-JP" i="1">
                                <a:latin typeface="Cambria Math" panose="02040503050406030204" pitchFamily="18" charset="0"/>
                              </a:rPr>
                              <m:t>𝑃</m:t>
                            </m:r>
                            <m:d>
                              <m:dPr>
                                <m:ctrlPr>
                                  <a:rPr lang="en-US" altLang="ja-JP" i="1">
                                    <a:latin typeface="Cambria Math" panose="02040503050406030204" pitchFamily="18" charset="0"/>
                                  </a:rPr>
                                </m:ctrlPr>
                              </m:dPr>
                              <m:e>
                                <m:sSub>
                                  <m:sSubPr>
                                    <m:ctrlPr>
                                      <a:rPr lang="en-US" altLang="ja-JP" i="1">
                                        <a:latin typeface="Cambria Math" panose="02040503050406030204" pitchFamily="18" charset="0"/>
                                      </a:rPr>
                                    </m:ctrlPr>
                                  </m:sSubPr>
                                  <m:e>
                                    <m:r>
                                      <a:rPr lang="en-US" altLang="ja-JP" i="1">
                                        <a:latin typeface="Cambria Math" panose="02040503050406030204" pitchFamily="18" charset="0"/>
                                      </a:rPr>
                                      <m:t>𝜔</m:t>
                                    </m:r>
                                  </m:e>
                                  <m:sub>
                                    <m:r>
                                      <a:rPr lang="en-US" altLang="ja-JP" i="1">
                                        <a:latin typeface="Cambria Math" panose="02040503050406030204" pitchFamily="18" charset="0"/>
                                      </a:rPr>
                                      <m:t>𝑖</m:t>
                                    </m:r>
                                  </m:sub>
                                </m:sSub>
                              </m:e>
                            </m:d>
                          </m:e>
                        </m:func>
                      </m:e>
                      <m:e>
                        <m:r>
                          <a:rPr lang="en-US" altLang="ja-JP" b="0" i="1" smtClean="0">
                            <a:latin typeface="Cambria Math" panose="02040503050406030204" pitchFamily="18" charset="0"/>
                          </a:rPr>
                          <m:t>&amp;</m:t>
                        </m:r>
                        <m:r>
                          <a:rPr kumimoji="1" lang="en-US" altLang="ja-JP" b="0" i="1" smtClean="0">
                            <a:latin typeface="Cambria Math" panose="02040503050406030204" pitchFamily="18" charset="0"/>
                          </a:rPr>
                          <m:t>=</m:t>
                        </m:r>
                        <m:sSubSup>
                          <m:sSubSupPr>
                            <m:ctrlPr>
                              <a:rPr kumimoji="1" lang="en-US" altLang="ja-JP" b="0" i="1" smtClean="0">
                                <a:latin typeface="Cambria Math" panose="02040503050406030204" pitchFamily="18" charset="0"/>
                              </a:rPr>
                            </m:ctrlPr>
                          </m:sSubSupPr>
                          <m:e>
                            <m:r>
                              <a:rPr kumimoji="1" lang="en-US" altLang="ja-JP" b="1" i="0" smtClean="0">
                                <a:latin typeface="Cambria Math" panose="02040503050406030204" pitchFamily="18" charset="0"/>
                              </a:rPr>
                              <m:t>𝐰</m:t>
                            </m:r>
                          </m:e>
                          <m:sub>
                            <m:r>
                              <a:rPr kumimoji="1" lang="en-US" altLang="ja-JP" b="0" i="1" smtClean="0">
                                <a:latin typeface="Cambria Math" panose="02040503050406030204" pitchFamily="18" charset="0"/>
                              </a:rPr>
                              <m:t>𝑖</m:t>
                            </m:r>
                          </m:sub>
                          <m:sup>
                            <m:r>
                              <a:rPr kumimoji="1" lang="en-US" altLang="ja-JP" b="0" i="1" smtClean="0">
                                <a:latin typeface="Cambria Math" panose="02040503050406030204" pitchFamily="18" charset="0"/>
                              </a:rPr>
                              <m:t>𝑡</m:t>
                            </m:r>
                          </m:sup>
                        </m:sSubSup>
                        <m:r>
                          <a:rPr kumimoji="1" lang="en-US" altLang="ja-JP" b="1" i="0" smtClean="0">
                            <a:latin typeface="Cambria Math" panose="02040503050406030204" pitchFamily="18" charset="0"/>
                          </a:rPr>
                          <m:t>𝐱</m:t>
                        </m:r>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𝑖</m:t>
                            </m:r>
                            <m:r>
                              <a:rPr kumimoji="1" lang="en-US" altLang="ja-JP" b="0" i="1" smtClean="0">
                                <a:latin typeface="Cambria Math" panose="02040503050406030204" pitchFamily="18" charset="0"/>
                              </a:rPr>
                              <m:t>0</m:t>
                            </m:r>
                          </m:sub>
                        </m:sSub>
                      </m:e>
                    </m:eqArr>
                  </m:oMath>
                </a14:m>
                <a:endParaRPr kumimoji="1" lang="en-US" altLang="ja-JP" b="0" dirty="0" smtClean="0"/>
              </a:p>
              <a:p>
                <a:pPr lvl="1"/>
                <a14:m>
                  <m:oMath xmlns:m="http://schemas.openxmlformats.org/officeDocument/2006/math">
                    <m:func>
                      <m:funcPr>
                        <m:ctrlPr>
                          <a:rPr kumimoji="1" lang="en-US" altLang="ja-JP" b="0" i="1" smtClean="0">
                            <a:latin typeface="Cambria Math" panose="02040503050406030204" pitchFamily="18" charset="0"/>
                          </a:rPr>
                        </m:ctrlPr>
                      </m:funcPr>
                      <m:fName>
                        <m:r>
                          <m:rPr>
                            <m:sty m:val="p"/>
                          </m:rPr>
                          <a:rPr kumimoji="1" lang="en-US" altLang="ja-JP" b="0" i="0" smtClean="0">
                            <a:latin typeface="Cambria Math" panose="02040503050406030204" pitchFamily="18" charset="0"/>
                          </a:rPr>
                          <m:t>ln</m:t>
                        </m:r>
                      </m:fName>
                      <m:e>
                        <m:r>
                          <a:rPr kumimoji="1" lang="en-US" altLang="ja-JP" b="0" i="1" smtClean="0">
                            <a:latin typeface="Cambria Math" panose="02040503050406030204" pitchFamily="18" charset="0"/>
                          </a:rPr>
                          <m:t>𝑃</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𝑖</m:t>
                                </m:r>
                              </m:sub>
                            </m:sSub>
                          </m:e>
                        </m:d>
                      </m:e>
                    </m:func>
                  </m:oMath>
                </a14:m>
                <a:r>
                  <a:rPr kumimoji="1" lang="en-US" altLang="ja-JP" b="0" dirty="0" smtClean="0"/>
                  <a:t> </a:t>
                </a:r>
                <a:r>
                  <a:rPr lang="ja-JP" altLang="en-US" dirty="0" smtClean="0"/>
                  <a:t>がどれも等しければ距離のみに基づいて判別する（</a:t>
                </a:r>
                <a:r>
                  <a:rPr lang="en-US" altLang="ja-JP" dirty="0" smtClean="0">
                    <a:latin typeface="Humnst777 Blk BT" panose="020B0803030504030204" pitchFamily="34" charset="0"/>
                  </a:rPr>
                  <a:t>Nearest-Neighbor</a:t>
                </a:r>
                <a:r>
                  <a:rPr lang="en-US" altLang="ja-JP" dirty="0" smtClean="0"/>
                  <a:t> </a:t>
                </a:r>
                <a:r>
                  <a:rPr lang="ja-JP" altLang="en-US" dirty="0" smtClean="0">
                    <a:latin typeface="A-OTF UD新ゴ Pr6 H" panose="020B0800000000000000" pitchFamily="34" charset="-128"/>
                    <a:ea typeface="A-OTF UD新ゴ Pr6 H" panose="020B0800000000000000" pitchFamily="34" charset="-128"/>
                  </a:rPr>
                  <a:t>法</a:t>
                </a:r>
                <a:r>
                  <a:rPr lang="ja-JP" altLang="en-US" dirty="0" smtClean="0"/>
                  <a:t>）</a:t>
                </a:r>
                <a:endParaRPr lang="en-US" altLang="ja-JP" dirty="0" smtClean="0"/>
              </a:p>
              <a:p>
                <a:pPr lvl="1"/>
                <a:r>
                  <a:rPr lang="ja-JP" altLang="en-US" dirty="0"/>
                  <a:t>判別</a:t>
                </a:r>
                <a:r>
                  <a:rPr lang="ja-JP" altLang="en-US" dirty="0" smtClean="0"/>
                  <a:t>関数が </a:t>
                </a:r>
                <a14:m>
                  <m:oMath xmlns:m="http://schemas.openxmlformats.org/officeDocument/2006/math">
                    <m:r>
                      <a:rPr lang="en-US" altLang="ja-JP" b="1" i="0" smtClean="0">
                        <a:latin typeface="Cambria Math" panose="02040503050406030204" pitchFamily="18" charset="0"/>
                      </a:rPr>
                      <m:t>𝐱</m:t>
                    </m:r>
                  </m:oMath>
                </a14:m>
                <a:r>
                  <a:rPr kumimoji="1" lang="en-US" altLang="ja-JP" b="0" dirty="0" smtClean="0"/>
                  <a:t> </a:t>
                </a:r>
                <a:r>
                  <a:rPr kumimoji="1" lang="ja-JP" altLang="en-US" b="0" dirty="0" smtClean="0"/>
                  <a:t>の線形関数になっている（</a:t>
                </a:r>
                <a:r>
                  <a:rPr kumimoji="1" lang="ja-JP" altLang="en-US" b="0" dirty="0" smtClean="0">
                    <a:latin typeface="A-OTF UD新ゴ Pr6 H" panose="020B0800000000000000" pitchFamily="34" charset="-128"/>
                    <a:ea typeface="A-OTF UD新ゴ Pr6 H" panose="020B0800000000000000" pitchFamily="34" charset="-128"/>
                  </a:rPr>
                  <a:t>線形分類器</a:t>
                </a:r>
                <a:r>
                  <a:rPr kumimoji="1" lang="ja-JP" altLang="en-US" b="0" dirty="0" smtClean="0"/>
                  <a:t>）</a:t>
                </a:r>
                <a:endParaRPr kumimoji="1" lang="en-US" altLang="ja-JP" b="0" dirty="0" smtClean="0"/>
              </a:p>
              <a:p>
                <a:r>
                  <a:rPr lang="ja-JP" altLang="en-US" dirty="0" smtClean="0"/>
                  <a:t>クラス </a:t>
                </a:r>
                <a14:m>
                  <m:oMath xmlns:m="http://schemas.openxmlformats.org/officeDocument/2006/math">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𝜔</m:t>
                        </m:r>
                      </m:e>
                      <m:sub>
                        <m:r>
                          <a:rPr lang="en-US" altLang="ja-JP" b="0" i="1" smtClean="0">
                            <a:latin typeface="Cambria Math" panose="02040503050406030204" pitchFamily="18" charset="0"/>
                          </a:rPr>
                          <m:t>𝑖</m:t>
                        </m:r>
                      </m:sub>
                    </m:sSub>
                  </m:oMath>
                </a14:m>
                <a:r>
                  <a:rPr kumimoji="1" lang="ja-JP" altLang="en-US" dirty="0" smtClean="0"/>
                  <a:t> と </a:t>
                </a: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𝑗</m:t>
                        </m:r>
                      </m:sub>
                    </m:sSub>
                  </m:oMath>
                </a14:m>
                <a:r>
                  <a:rPr kumimoji="1" lang="ja-JP" altLang="en-US" dirty="0" smtClean="0"/>
                  <a:t> との決定面は</a:t>
                </a:r>
                <a:r>
                  <a:rPr kumimoji="1" lang="en-US" altLang="ja-JP" dirty="0" smtClean="0"/>
                  <a:t/>
                </a:r>
                <a:br>
                  <a:rPr kumimoji="1" lang="en-US" altLang="ja-JP" dirty="0" smtClean="0"/>
                </a:br>
                <a14:m>
                  <m:oMath xmlns:m="http://schemas.openxmlformats.org/officeDocument/2006/math">
                    <m:sSup>
                      <m:sSupPr>
                        <m:ctrlPr>
                          <a:rPr kumimoji="1" lang="en-US" altLang="ja-JP" b="0" i="1" smtClean="0">
                            <a:latin typeface="Cambria Math" panose="02040503050406030204" pitchFamily="18" charset="0"/>
                          </a:rPr>
                        </m:ctrlPr>
                      </m:sSupPr>
                      <m:e>
                        <m:d>
                          <m:dPr>
                            <m:ctrlPr>
                              <a:rPr kumimoji="1" lang="en-US" altLang="ja-JP" b="0" i="1" smtClean="0">
                                <a:solidFill>
                                  <a:srgbClr val="514A40"/>
                                </a:solidFill>
                                <a:latin typeface="Cambria Math" panose="02040503050406030204" pitchFamily="18" charset="0"/>
                              </a:rPr>
                            </m:ctrlPr>
                          </m:dPr>
                          <m:e>
                            <m:sSub>
                              <m:sSubPr>
                                <m:ctrlPr>
                                  <a:rPr lang="en-US" altLang="ja-JP" i="1">
                                    <a:solidFill>
                                      <a:srgbClr val="514A40"/>
                                    </a:solidFill>
                                    <a:latin typeface="Cambria Math" panose="02040503050406030204" pitchFamily="18" charset="0"/>
                                  </a:rPr>
                                </m:ctrlPr>
                              </m:sSubPr>
                              <m:e>
                                <m:r>
                                  <a:rPr lang="en-US" altLang="ja-JP" b="1" i="1">
                                    <a:solidFill>
                                      <a:srgbClr val="514A40"/>
                                    </a:solidFill>
                                    <a:latin typeface="Cambria Math" panose="02040503050406030204" pitchFamily="18" charset="0"/>
                                  </a:rPr>
                                  <m:t>𝝁</m:t>
                                </m:r>
                              </m:e>
                              <m:sub>
                                <m:r>
                                  <a:rPr lang="en-US" altLang="ja-JP" i="1">
                                    <a:solidFill>
                                      <a:srgbClr val="514A40"/>
                                    </a:solidFill>
                                    <a:latin typeface="Cambria Math" panose="02040503050406030204" pitchFamily="18" charset="0"/>
                                  </a:rPr>
                                  <m:t>𝑖</m:t>
                                </m:r>
                              </m:sub>
                            </m:sSub>
                            <m:r>
                              <a:rPr lang="en-US" altLang="ja-JP" i="1">
                                <a:solidFill>
                                  <a:srgbClr val="514A40"/>
                                </a:solidFill>
                                <a:latin typeface="Cambria Math" panose="02040503050406030204" pitchFamily="18" charset="0"/>
                              </a:rPr>
                              <m:t> −</m:t>
                            </m:r>
                            <m:sSub>
                              <m:sSubPr>
                                <m:ctrlPr>
                                  <a:rPr lang="en-US" altLang="ja-JP" i="1">
                                    <a:solidFill>
                                      <a:srgbClr val="514A40"/>
                                    </a:solidFill>
                                    <a:latin typeface="Cambria Math" panose="02040503050406030204" pitchFamily="18" charset="0"/>
                                  </a:rPr>
                                </m:ctrlPr>
                              </m:sSubPr>
                              <m:e>
                                <m:r>
                                  <a:rPr lang="en-US" altLang="ja-JP" b="1" i="1">
                                    <a:solidFill>
                                      <a:srgbClr val="514A40"/>
                                    </a:solidFill>
                                    <a:latin typeface="Cambria Math" panose="02040503050406030204" pitchFamily="18" charset="0"/>
                                  </a:rPr>
                                  <m:t>𝝁</m:t>
                                </m:r>
                              </m:e>
                              <m:sub>
                                <m:r>
                                  <a:rPr lang="en-US" altLang="ja-JP" i="1">
                                    <a:solidFill>
                                      <a:srgbClr val="514A40"/>
                                    </a:solidFill>
                                    <a:latin typeface="Cambria Math" panose="02040503050406030204" pitchFamily="18" charset="0"/>
                                  </a:rPr>
                                  <m:t>𝑗</m:t>
                                </m:r>
                              </m:sub>
                            </m:sSub>
                          </m:e>
                        </m:d>
                      </m:e>
                      <m:sup>
                        <m:r>
                          <a:rPr kumimoji="1" lang="en-US" altLang="ja-JP" b="0" i="1" smtClean="0">
                            <a:latin typeface="Cambria Math" panose="02040503050406030204" pitchFamily="18" charset="0"/>
                          </a:rPr>
                          <m:t>𝑡</m:t>
                        </m:r>
                      </m:sup>
                    </m:sSup>
                    <m:d>
                      <m:dPr>
                        <m:ctrlPr>
                          <a:rPr kumimoji="1" lang="en-US" altLang="ja-JP" b="0" i="1" smtClean="0">
                            <a:latin typeface="Cambria Math" panose="02040503050406030204" pitchFamily="18" charset="0"/>
                          </a:rPr>
                        </m:ctrlPr>
                      </m:dPr>
                      <m:e>
                        <m:r>
                          <a:rPr kumimoji="1" lang="en-US" altLang="ja-JP" b="1" i="0" smtClean="0">
                            <a:latin typeface="Cambria Math" panose="02040503050406030204" pitchFamily="18" charset="0"/>
                          </a:rPr>
                          <m:t>𝐱</m:t>
                        </m:r>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1" i="0" smtClean="0">
                                <a:latin typeface="Cambria Math" panose="02040503050406030204" pitchFamily="18" charset="0"/>
                              </a:rPr>
                              <m:t>𝐱</m:t>
                            </m:r>
                          </m:e>
                          <m:sub>
                            <m:r>
                              <a:rPr kumimoji="1" lang="en-US" altLang="ja-JP" b="0" i="1" smtClean="0">
                                <a:latin typeface="Cambria Math" panose="02040503050406030204" pitchFamily="18" charset="0"/>
                              </a:rPr>
                              <m:t>0</m:t>
                            </m:r>
                          </m:sub>
                        </m:sSub>
                      </m:e>
                    </m:d>
                    <m:r>
                      <a:rPr kumimoji="1" lang="en-US" altLang="ja-JP" b="0" i="1" smtClean="0">
                        <a:latin typeface="Cambria Math" panose="02040503050406030204" pitchFamily="18" charset="0"/>
                      </a:rPr>
                      <m:t>=0</m:t>
                    </m:r>
                  </m:oMath>
                </a14:m>
                <a:endParaRPr kumimoji="1" lang="en-US" altLang="ja-JP" dirty="0" smtClean="0"/>
              </a:p>
              <a:p>
                <a:pPr lvl="1"/>
                <a:r>
                  <a:rPr kumimoji="1" lang="ja-JP" altLang="en-US" dirty="0" smtClean="0"/>
                  <a:t>平均を結ぶ直線に垂直で点 </a:t>
                </a: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1" i="0" smtClean="0">
                            <a:latin typeface="Cambria Math" panose="02040503050406030204" pitchFamily="18" charset="0"/>
                          </a:rPr>
                          <m:t>𝐱</m:t>
                        </m:r>
                      </m:e>
                      <m:sub>
                        <m:r>
                          <a:rPr kumimoji="1" lang="en-US" altLang="ja-JP" b="0" i="1" smtClean="0">
                            <a:latin typeface="Cambria Math" panose="02040503050406030204" pitchFamily="18" charset="0"/>
                          </a:rPr>
                          <m:t>0</m:t>
                        </m:r>
                      </m:sub>
                    </m:sSub>
                  </m:oMath>
                </a14:m>
                <a:r>
                  <a:rPr kumimoji="1" lang="ja-JP" altLang="en-US" dirty="0" smtClean="0"/>
                  <a:t> を通る超平面</a:t>
                </a:r>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3"/>
                <a:stretch>
                  <a:fillRect l="-63" t="-1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1897647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p:cNvSpPr>
                <a:spLocks noGrp="1"/>
              </p:cNvSpPr>
              <p:nvPr>
                <p:ph type="title"/>
              </p:nvPr>
            </p:nvSpPr>
            <p:spPr/>
            <p:txBody>
              <a:bodyPr/>
              <a:lstStyle/>
              <a:p>
                <a:r>
                  <a:rPr kumimoji="1" lang="ja-JP" altLang="en-US" dirty="0" smtClean="0"/>
                  <a:t>ケース</a:t>
                </a:r>
                <a:r>
                  <a:rPr kumimoji="1" lang="en-US" altLang="ja-JP" dirty="0" smtClean="0"/>
                  <a:t>2</a:t>
                </a:r>
                <a:r>
                  <a:rPr kumimoji="1" lang="ja-JP" altLang="en-US" dirty="0" smtClean="0"/>
                  <a:t>：</a:t>
                </a: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1" i="0" smtClean="0">
                            <a:latin typeface="Cambria Math" panose="02040503050406030204" pitchFamily="18" charset="0"/>
                          </a:rPr>
                          <m:t>𝚺</m:t>
                        </m:r>
                      </m:e>
                      <m:sub>
                        <m:r>
                          <a:rPr kumimoji="1" lang="en-US" altLang="ja-JP" b="0" i="1" smtClean="0">
                            <a:latin typeface="Cambria Math" panose="02040503050406030204" pitchFamily="18" charset="0"/>
                          </a:rPr>
                          <m:t>𝑖</m:t>
                        </m:r>
                      </m:sub>
                    </m:sSub>
                    <m:r>
                      <a:rPr kumimoji="1" lang="en-US" altLang="ja-JP" b="0" i="1" smtClean="0">
                        <a:latin typeface="Cambria Math" panose="02040503050406030204" pitchFamily="18" charset="0"/>
                      </a:rPr>
                      <m:t>=</m:t>
                    </m:r>
                    <m:r>
                      <a:rPr kumimoji="1" lang="en-US" altLang="ja-JP" b="1" i="0" smtClean="0">
                        <a:latin typeface="Cambria Math" panose="02040503050406030204" pitchFamily="18" charset="0"/>
                      </a:rPr>
                      <m:t>𝚺</m:t>
                    </m:r>
                  </m:oMath>
                </a14:m>
                <a:endParaRPr kumimoji="1" lang="ja-JP" altLang="en-US" dirty="0"/>
              </a:p>
            </p:txBody>
          </p:sp>
        </mc:Choice>
        <mc:Fallback xmlns="">
          <p:sp>
            <p:nvSpPr>
              <p:cNvPr id="2" name="タイトル 1"/>
              <p:cNvSpPr>
                <a:spLocks noGrp="1" noRot="1" noChangeAspect="1" noMove="1" noResize="1" noEditPoints="1" noAdjustHandles="1" noChangeArrowheads="1" noChangeShapeType="1" noTextEdit="1"/>
              </p:cNvSpPr>
              <p:nvPr>
                <p:ph type="title"/>
              </p:nvPr>
            </p:nvSpPr>
            <p:spPr>
              <a:blipFill rotWithShape="0">
                <a:blip r:embed="rId2"/>
                <a:stretch>
                  <a:fillRect l="-1460" b="-1657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kumimoji="1" lang="ja-JP" altLang="en-US" dirty="0" smtClean="0"/>
                  <a:t>全てのクラスで分散共分散行列が共通</a:t>
                </a:r>
                <a:endParaRPr kumimoji="1" lang="en-US" altLang="ja-JP" dirty="0" smtClean="0"/>
              </a:p>
              <a:p>
                <a:r>
                  <a:rPr lang="ja-JP" altLang="en-US" dirty="0"/>
                  <a:t>判別関数は</a:t>
                </a:r>
                <a:r>
                  <a:rPr lang="en-US" altLang="ja-JP" dirty="0"/>
                  <a:t/>
                </a:r>
                <a:br>
                  <a:rPr lang="en-US" altLang="ja-JP" dirty="0"/>
                </a:br>
                <a14:m>
                  <m:oMath xmlns:m="http://schemas.openxmlformats.org/officeDocument/2006/math">
                    <m:eqArr>
                      <m:eqArrPr>
                        <m:ctrlPr>
                          <a:rPr lang="en-US" altLang="ja-JP" i="1">
                            <a:latin typeface="Cambria Math" panose="02040503050406030204" pitchFamily="18" charset="0"/>
                          </a:rPr>
                        </m:ctrlPr>
                      </m:eqArrPr>
                      <m:e>
                        <m:sSub>
                          <m:sSubPr>
                            <m:ctrlPr>
                              <a:rPr lang="en-US" altLang="ja-JP" i="1">
                                <a:latin typeface="Cambria Math" panose="02040503050406030204" pitchFamily="18" charset="0"/>
                              </a:rPr>
                            </m:ctrlPr>
                          </m:sSubPr>
                          <m:e>
                            <m:r>
                              <a:rPr lang="en-US" altLang="ja-JP" i="1">
                                <a:latin typeface="Cambria Math" panose="02040503050406030204" pitchFamily="18" charset="0"/>
                              </a:rPr>
                              <m:t>𝑔</m:t>
                            </m:r>
                          </m:e>
                          <m:sub>
                            <m:r>
                              <a:rPr lang="en-US" altLang="ja-JP" i="1">
                                <a:latin typeface="Cambria Math" panose="02040503050406030204" pitchFamily="18" charset="0"/>
                              </a:rPr>
                              <m:t>𝑖</m:t>
                            </m:r>
                          </m:sub>
                        </m:sSub>
                        <m:d>
                          <m:dPr>
                            <m:ctrlPr>
                              <a:rPr lang="en-US" altLang="ja-JP" i="1">
                                <a:latin typeface="Cambria Math" panose="02040503050406030204" pitchFamily="18" charset="0"/>
                              </a:rPr>
                            </m:ctrlPr>
                          </m:dPr>
                          <m:e>
                            <m:r>
                              <a:rPr lang="en-US" altLang="ja-JP" b="1">
                                <a:latin typeface="Cambria Math" panose="02040503050406030204" pitchFamily="18" charset="0"/>
                              </a:rPr>
                              <m:t>𝐱</m:t>
                            </m:r>
                          </m:e>
                        </m:d>
                        <m:r>
                          <a:rPr lang="en-US" altLang="ja-JP" i="1">
                            <a:latin typeface="Cambria Math" panose="02040503050406030204" pitchFamily="18" charset="0"/>
                          </a:rPr>
                          <m:t>&amp;=−</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1</m:t>
                            </m:r>
                          </m:num>
                          <m:den>
                            <m:r>
                              <a:rPr lang="en-US" altLang="ja-JP" b="0" i="1" smtClean="0">
                                <a:latin typeface="Cambria Math" panose="02040503050406030204" pitchFamily="18" charset="0"/>
                              </a:rPr>
                              <m:t>2</m:t>
                            </m:r>
                          </m:den>
                        </m:f>
                        <m:d>
                          <m:dPr>
                            <m:ctrlPr>
                              <a:rPr lang="en-US" altLang="ja-JP" b="0" i="1" smtClean="0">
                                <a:latin typeface="Cambria Math" panose="02040503050406030204" pitchFamily="18" charset="0"/>
                              </a:rPr>
                            </m:ctrlPr>
                          </m:dPr>
                          <m:e>
                            <m:r>
                              <a:rPr lang="en-US" altLang="ja-JP" b="1" i="0" smtClean="0">
                                <a:latin typeface="Cambria Math" panose="02040503050406030204" pitchFamily="18" charset="0"/>
                              </a:rPr>
                              <m:t>𝐱</m:t>
                            </m:r>
                            <m:r>
                              <a:rPr lang="en-US" altLang="ja-JP" b="0" i="1" smtClean="0">
                                <a:latin typeface="Cambria Math" panose="02040503050406030204" pitchFamily="18" charset="0"/>
                              </a:rPr>
                              <m:t>−</m:t>
                            </m:r>
                            <m:sSub>
                              <m:sSubPr>
                                <m:ctrlPr>
                                  <a:rPr lang="en-US" altLang="ja-JP" b="0" i="1" smtClean="0">
                                    <a:latin typeface="Cambria Math" panose="02040503050406030204" pitchFamily="18" charset="0"/>
                                  </a:rPr>
                                </m:ctrlPr>
                              </m:sSubPr>
                              <m:e>
                                <m:r>
                                  <a:rPr lang="en-US" altLang="ja-JP" b="1" i="1" smtClean="0">
                                    <a:latin typeface="Cambria Math" panose="02040503050406030204" pitchFamily="18" charset="0"/>
                                  </a:rPr>
                                  <m:t>𝝁</m:t>
                                </m:r>
                              </m:e>
                              <m:sub>
                                <m:r>
                                  <a:rPr lang="en-US" altLang="ja-JP" b="0" i="1" smtClean="0">
                                    <a:latin typeface="Cambria Math" panose="02040503050406030204" pitchFamily="18" charset="0"/>
                                  </a:rPr>
                                  <m:t>𝑖</m:t>
                                </m:r>
                              </m:sub>
                            </m:sSub>
                          </m:e>
                        </m:d>
                        <m:sSup>
                          <m:sSupPr>
                            <m:ctrlPr>
                              <a:rPr lang="en-US" altLang="ja-JP" b="0" i="1" smtClean="0">
                                <a:latin typeface="Cambria Math" panose="02040503050406030204" pitchFamily="18" charset="0"/>
                              </a:rPr>
                            </m:ctrlPr>
                          </m:sSupPr>
                          <m:e>
                            <m:r>
                              <a:rPr lang="en-US" altLang="ja-JP" b="1" i="0" smtClean="0">
                                <a:latin typeface="Cambria Math" panose="02040503050406030204" pitchFamily="18" charset="0"/>
                              </a:rPr>
                              <m:t>𝚺</m:t>
                            </m:r>
                          </m:e>
                          <m:sup>
                            <m:r>
                              <a:rPr lang="en-US" altLang="ja-JP" b="0" i="1" smtClean="0">
                                <a:latin typeface="Cambria Math" panose="02040503050406030204" pitchFamily="18" charset="0"/>
                              </a:rPr>
                              <m:t>−1</m:t>
                            </m:r>
                          </m:sup>
                        </m:sSup>
                        <m:d>
                          <m:dPr>
                            <m:ctrlPr>
                              <a:rPr lang="en-US" altLang="ja-JP" i="1">
                                <a:latin typeface="Cambria Math" panose="02040503050406030204" pitchFamily="18" charset="0"/>
                              </a:rPr>
                            </m:ctrlPr>
                          </m:dPr>
                          <m:e>
                            <m:r>
                              <a:rPr lang="en-US" altLang="ja-JP" b="1">
                                <a:latin typeface="Cambria Math" panose="02040503050406030204" pitchFamily="18" charset="0"/>
                              </a:rPr>
                              <m:t>𝐱</m:t>
                            </m:r>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b="1" i="1">
                                    <a:latin typeface="Cambria Math" panose="02040503050406030204" pitchFamily="18" charset="0"/>
                                  </a:rPr>
                                  <m:t>𝝁</m:t>
                                </m:r>
                              </m:e>
                              <m:sub>
                                <m:r>
                                  <a:rPr lang="en-US" altLang="ja-JP" i="1">
                                    <a:latin typeface="Cambria Math" panose="02040503050406030204" pitchFamily="18" charset="0"/>
                                  </a:rPr>
                                  <m:t>𝑖</m:t>
                                </m:r>
                              </m:sub>
                            </m:sSub>
                          </m:e>
                        </m:d>
                        <m:r>
                          <a:rPr lang="en-US" altLang="ja-JP" i="1">
                            <a:latin typeface="Cambria Math" panose="02040503050406030204" pitchFamily="18" charset="0"/>
                          </a:rPr>
                          <m:t>+</m:t>
                        </m:r>
                        <m:func>
                          <m:funcPr>
                            <m:ctrlPr>
                              <a:rPr lang="en-US" altLang="ja-JP" i="1">
                                <a:latin typeface="Cambria Math" panose="02040503050406030204" pitchFamily="18" charset="0"/>
                              </a:rPr>
                            </m:ctrlPr>
                          </m:funcPr>
                          <m:fName>
                            <m:r>
                              <m:rPr>
                                <m:sty m:val="p"/>
                              </m:rPr>
                              <a:rPr lang="en-US" altLang="ja-JP">
                                <a:latin typeface="Cambria Math" panose="02040503050406030204" pitchFamily="18" charset="0"/>
                              </a:rPr>
                              <m:t>ln</m:t>
                            </m:r>
                          </m:fName>
                          <m:e>
                            <m:r>
                              <a:rPr lang="en-US" altLang="ja-JP" i="1">
                                <a:latin typeface="Cambria Math" panose="02040503050406030204" pitchFamily="18" charset="0"/>
                              </a:rPr>
                              <m:t>𝑃</m:t>
                            </m:r>
                            <m:d>
                              <m:dPr>
                                <m:ctrlPr>
                                  <a:rPr lang="en-US" altLang="ja-JP" i="1">
                                    <a:latin typeface="Cambria Math" panose="02040503050406030204" pitchFamily="18" charset="0"/>
                                  </a:rPr>
                                </m:ctrlPr>
                              </m:dPr>
                              <m:e>
                                <m:sSub>
                                  <m:sSubPr>
                                    <m:ctrlPr>
                                      <a:rPr lang="en-US" altLang="ja-JP" i="1">
                                        <a:latin typeface="Cambria Math" panose="02040503050406030204" pitchFamily="18" charset="0"/>
                                      </a:rPr>
                                    </m:ctrlPr>
                                  </m:sSubPr>
                                  <m:e>
                                    <m:r>
                                      <a:rPr lang="en-US" altLang="ja-JP" i="1">
                                        <a:latin typeface="Cambria Math" panose="02040503050406030204" pitchFamily="18" charset="0"/>
                                      </a:rPr>
                                      <m:t>𝜔</m:t>
                                    </m:r>
                                  </m:e>
                                  <m:sub>
                                    <m:r>
                                      <a:rPr lang="en-US" altLang="ja-JP" i="1">
                                        <a:latin typeface="Cambria Math" panose="02040503050406030204" pitchFamily="18" charset="0"/>
                                      </a:rPr>
                                      <m:t>𝑖</m:t>
                                    </m:r>
                                  </m:sub>
                                </m:sSub>
                              </m:e>
                            </m:d>
                          </m:e>
                        </m:func>
                      </m:e>
                      <m:e>
                        <m:r>
                          <a:rPr lang="en-US" altLang="ja-JP" i="1">
                            <a:latin typeface="Cambria Math" panose="02040503050406030204" pitchFamily="18" charset="0"/>
                          </a:rPr>
                          <m:t>&amp;=</m:t>
                        </m:r>
                        <m:sSubSup>
                          <m:sSubSupPr>
                            <m:ctrlPr>
                              <a:rPr lang="en-US" altLang="ja-JP" i="1">
                                <a:latin typeface="Cambria Math" panose="02040503050406030204" pitchFamily="18" charset="0"/>
                              </a:rPr>
                            </m:ctrlPr>
                          </m:sSubSupPr>
                          <m:e>
                            <m:r>
                              <a:rPr lang="en-US" altLang="ja-JP" b="1">
                                <a:latin typeface="Cambria Math" panose="02040503050406030204" pitchFamily="18" charset="0"/>
                              </a:rPr>
                              <m:t>𝐰</m:t>
                            </m:r>
                          </m:e>
                          <m:sub>
                            <m:r>
                              <a:rPr lang="en-US" altLang="ja-JP" i="1">
                                <a:latin typeface="Cambria Math" panose="02040503050406030204" pitchFamily="18" charset="0"/>
                              </a:rPr>
                              <m:t>𝑖</m:t>
                            </m:r>
                          </m:sub>
                          <m:sup>
                            <m:r>
                              <a:rPr lang="en-US" altLang="ja-JP" i="1">
                                <a:latin typeface="Cambria Math" panose="02040503050406030204" pitchFamily="18" charset="0"/>
                              </a:rPr>
                              <m:t>𝑡</m:t>
                            </m:r>
                          </m:sup>
                        </m:sSubSup>
                        <m:r>
                          <a:rPr lang="en-US" altLang="ja-JP" b="1">
                            <a:latin typeface="Cambria Math" panose="02040503050406030204" pitchFamily="18" charset="0"/>
                          </a:rPr>
                          <m:t>𝐱</m:t>
                        </m:r>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𝑤</m:t>
                            </m:r>
                          </m:e>
                          <m:sub>
                            <m:r>
                              <a:rPr lang="en-US" altLang="ja-JP" i="1">
                                <a:latin typeface="Cambria Math" panose="02040503050406030204" pitchFamily="18" charset="0"/>
                              </a:rPr>
                              <m:t>𝑖</m:t>
                            </m:r>
                            <m:r>
                              <a:rPr lang="en-US" altLang="ja-JP" i="1">
                                <a:latin typeface="Cambria Math" panose="02040503050406030204" pitchFamily="18" charset="0"/>
                              </a:rPr>
                              <m:t>0</m:t>
                            </m:r>
                          </m:sub>
                        </m:sSub>
                      </m:e>
                    </m:eqArr>
                  </m:oMath>
                </a14:m>
                <a:endParaRPr lang="en-US" altLang="ja-JP" dirty="0"/>
              </a:p>
              <a:p>
                <a:pPr lvl="1"/>
                <a14:m>
                  <m:oMath xmlns:m="http://schemas.openxmlformats.org/officeDocument/2006/math">
                    <m:func>
                      <m:funcPr>
                        <m:ctrlPr>
                          <a:rPr lang="en-US" altLang="ja-JP" i="1">
                            <a:latin typeface="Cambria Math" panose="02040503050406030204" pitchFamily="18" charset="0"/>
                          </a:rPr>
                        </m:ctrlPr>
                      </m:funcPr>
                      <m:fName>
                        <m:r>
                          <m:rPr>
                            <m:sty m:val="p"/>
                          </m:rPr>
                          <a:rPr lang="en-US" altLang="ja-JP">
                            <a:latin typeface="Cambria Math" panose="02040503050406030204" pitchFamily="18" charset="0"/>
                          </a:rPr>
                          <m:t>ln</m:t>
                        </m:r>
                      </m:fName>
                      <m:e>
                        <m:r>
                          <a:rPr lang="en-US" altLang="ja-JP" i="1">
                            <a:latin typeface="Cambria Math" panose="02040503050406030204" pitchFamily="18" charset="0"/>
                          </a:rPr>
                          <m:t>𝑃</m:t>
                        </m:r>
                        <m:d>
                          <m:dPr>
                            <m:ctrlPr>
                              <a:rPr lang="en-US" altLang="ja-JP" i="1">
                                <a:latin typeface="Cambria Math" panose="02040503050406030204" pitchFamily="18" charset="0"/>
                              </a:rPr>
                            </m:ctrlPr>
                          </m:dPr>
                          <m:e>
                            <m:sSub>
                              <m:sSubPr>
                                <m:ctrlPr>
                                  <a:rPr lang="en-US" altLang="ja-JP" i="1">
                                    <a:latin typeface="Cambria Math" panose="02040503050406030204" pitchFamily="18" charset="0"/>
                                  </a:rPr>
                                </m:ctrlPr>
                              </m:sSubPr>
                              <m:e>
                                <m:r>
                                  <a:rPr lang="en-US" altLang="ja-JP" i="1">
                                    <a:latin typeface="Cambria Math" panose="02040503050406030204" pitchFamily="18" charset="0"/>
                                  </a:rPr>
                                  <m:t>𝜔</m:t>
                                </m:r>
                              </m:e>
                              <m:sub>
                                <m:r>
                                  <a:rPr lang="en-US" altLang="ja-JP" i="1">
                                    <a:latin typeface="Cambria Math" panose="02040503050406030204" pitchFamily="18" charset="0"/>
                                  </a:rPr>
                                  <m:t>𝑖</m:t>
                                </m:r>
                              </m:sub>
                            </m:sSub>
                          </m:e>
                        </m:d>
                      </m:e>
                    </m:func>
                  </m:oMath>
                </a14:m>
                <a:r>
                  <a:rPr lang="en-US" altLang="ja-JP" dirty="0"/>
                  <a:t> </a:t>
                </a:r>
                <a:r>
                  <a:rPr lang="ja-JP" altLang="en-US" dirty="0"/>
                  <a:t>がどれも</a:t>
                </a:r>
                <a:r>
                  <a:rPr lang="ja-JP" altLang="en-US" dirty="0" smtClean="0"/>
                  <a:t>等しければ</a:t>
                </a:r>
                <a:r>
                  <a:rPr lang="ja-JP" altLang="en-US" dirty="0"/>
                  <a:t>マハラノビス</a:t>
                </a:r>
                <a:r>
                  <a:rPr lang="ja-JP" altLang="en-US" dirty="0" smtClean="0"/>
                  <a:t>距離</a:t>
                </a:r>
                <a:r>
                  <a:rPr lang="ja-JP" altLang="en-US" dirty="0"/>
                  <a:t>のみに基づいて判別</a:t>
                </a:r>
                <a:r>
                  <a:rPr lang="ja-JP" altLang="en-US" dirty="0" smtClean="0"/>
                  <a:t>する</a:t>
                </a:r>
                <a:endParaRPr lang="en-US" altLang="ja-JP" dirty="0"/>
              </a:p>
              <a:p>
                <a:pPr lvl="1"/>
                <a:r>
                  <a:rPr lang="ja-JP" altLang="en-US" dirty="0"/>
                  <a:t>判別関数が </a:t>
                </a:r>
                <a14:m>
                  <m:oMath xmlns:m="http://schemas.openxmlformats.org/officeDocument/2006/math">
                    <m:r>
                      <a:rPr lang="en-US" altLang="ja-JP" b="1">
                        <a:latin typeface="Cambria Math" panose="02040503050406030204" pitchFamily="18" charset="0"/>
                      </a:rPr>
                      <m:t>𝐱</m:t>
                    </m:r>
                  </m:oMath>
                </a14:m>
                <a:r>
                  <a:rPr lang="en-US" altLang="ja-JP" dirty="0"/>
                  <a:t> </a:t>
                </a:r>
                <a:r>
                  <a:rPr lang="ja-JP" altLang="en-US" dirty="0"/>
                  <a:t>の線形関数になって</a:t>
                </a:r>
                <a:r>
                  <a:rPr lang="ja-JP" altLang="en-US" dirty="0" smtClean="0"/>
                  <a:t>いる</a:t>
                </a:r>
                <a:endParaRPr lang="en-US" altLang="ja-JP" dirty="0"/>
              </a:p>
              <a:p>
                <a:r>
                  <a:rPr lang="ja-JP" altLang="en-US" dirty="0"/>
                  <a:t>クラス </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𝜔</m:t>
                        </m:r>
                      </m:e>
                      <m:sub>
                        <m:r>
                          <a:rPr lang="en-US" altLang="ja-JP" i="1">
                            <a:latin typeface="Cambria Math" panose="02040503050406030204" pitchFamily="18" charset="0"/>
                          </a:rPr>
                          <m:t>𝑖</m:t>
                        </m:r>
                      </m:sub>
                    </m:sSub>
                  </m:oMath>
                </a14:m>
                <a:r>
                  <a:rPr lang="ja-JP" altLang="en-US" dirty="0"/>
                  <a:t> と </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𝜔</m:t>
                        </m:r>
                      </m:e>
                      <m:sub>
                        <m:r>
                          <a:rPr lang="en-US" altLang="ja-JP" i="1">
                            <a:latin typeface="Cambria Math" panose="02040503050406030204" pitchFamily="18" charset="0"/>
                          </a:rPr>
                          <m:t>𝑗</m:t>
                        </m:r>
                      </m:sub>
                    </m:sSub>
                  </m:oMath>
                </a14:m>
                <a:r>
                  <a:rPr lang="ja-JP" altLang="en-US" dirty="0"/>
                  <a:t> との決定面は</a:t>
                </a:r>
                <a:r>
                  <a:rPr lang="en-US" altLang="ja-JP" dirty="0"/>
                  <a:t/>
                </a:r>
                <a:br>
                  <a:rPr lang="en-US" altLang="ja-JP" dirty="0"/>
                </a:br>
                <a14:m>
                  <m:oMath xmlns:m="http://schemas.openxmlformats.org/officeDocument/2006/math">
                    <m:sSup>
                      <m:sSupPr>
                        <m:ctrlPr>
                          <a:rPr lang="en-US" altLang="ja-JP" i="1">
                            <a:latin typeface="Cambria Math" panose="02040503050406030204" pitchFamily="18" charset="0"/>
                          </a:rPr>
                        </m:ctrlPr>
                      </m:sSupPr>
                      <m:e>
                        <m:d>
                          <m:dPr>
                            <m:ctrlPr>
                              <a:rPr lang="en-US" altLang="ja-JP" b="1" i="1" smtClean="0">
                                <a:latin typeface="Cambria Math" panose="02040503050406030204" pitchFamily="18" charset="0"/>
                              </a:rPr>
                            </m:ctrlPr>
                          </m:dPr>
                          <m:e>
                            <m:sSup>
                              <m:sSupPr>
                                <m:ctrlPr>
                                  <a:rPr lang="en-US" altLang="ja-JP" i="1">
                                    <a:latin typeface="Cambria Math" panose="02040503050406030204" pitchFamily="18" charset="0"/>
                                  </a:rPr>
                                </m:ctrlPr>
                              </m:sSupPr>
                              <m:e>
                                <m:r>
                                  <a:rPr lang="en-US" altLang="ja-JP" b="1">
                                    <a:latin typeface="Cambria Math" panose="02040503050406030204" pitchFamily="18" charset="0"/>
                                  </a:rPr>
                                  <m:t>𝚺</m:t>
                                </m:r>
                              </m:e>
                              <m:sup>
                                <m:r>
                                  <a:rPr lang="en-US" altLang="ja-JP" i="1">
                                    <a:latin typeface="Cambria Math" panose="02040503050406030204" pitchFamily="18" charset="0"/>
                                  </a:rPr>
                                  <m:t>−1</m:t>
                                </m:r>
                              </m:sup>
                            </m:sSup>
                            <m:d>
                              <m:dPr>
                                <m:ctrlPr>
                                  <a:rPr lang="en-US" altLang="ja-JP" i="1">
                                    <a:latin typeface="Cambria Math" panose="02040503050406030204" pitchFamily="18" charset="0"/>
                                  </a:rPr>
                                </m:ctrlPr>
                              </m:dPr>
                              <m:e>
                                <m:sSub>
                                  <m:sSubPr>
                                    <m:ctrlPr>
                                      <a:rPr lang="en-US" altLang="ja-JP" i="1">
                                        <a:latin typeface="Cambria Math" panose="02040503050406030204" pitchFamily="18" charset="0"/>
                                      </a:rPr>
                                    </m:ctrlPr>
                                  </m:sSubPr>
                                  <m:e>
                                    <m:r>
                                      <a:rPr lang="en-US" altLang="ja-JP" b="1" i="1">
                                        <a:latin typeface="Cambria Math" panose="02040503050406030204" pitchFamily="18" charset="0"/>
                                      </a:rPr>
                                      <m:t>𝝁</m:t>
                                    </m:r>
                                  </m:e>
                                  <m:sub>
                                    <m:r>
                                      <a:rPr lang="en-US" altLang="ja-JP" i="1">
                                        <a:latin typeface="Cambria Math" panose="02040503050406030204" pitchFamily="18" charset="0"/>
                                      </a:rPr>
                                      <m:t>𝑖</m:t>
                                    </m:r>
                                  </m:sub>
                                </m:sSub>
                                <m:r>
                                  <a:rPr lang="en-US" altLang="ja-JP" i="1">
                                    <a:latin typeface="Cambria Math" panose="02040503050406030204" pitchFamily="18" charset="0"/>
                                  </a:rPr>
                                  <m:t> −</m:t>
                                </m:r>
                                <m:sSub>
                                  <m:sSubPr>
                                    <m:ctrlPr>
                                      <a:rPr lang="en-US" altLang="ja-JP" i="1">
                                        <a:latin typeface="Cambria Math" panose="02040503050406030204" pitchFamily="18" charset="0"/>
                                      </a:rPr>
                                    </m:ctrlPr>
                                  </m:sSubPr>
                                  <m:e>
                                    <m:r>
                                      <a:rPr lang="en-US" altLang="ja-JP" b="1" i="1">
                                        <a:latin typeface="Cambria Math" panose="02040503050406030204" pitchFamily="18" charset="0"/>
                                      </a:rPr>
                                      <m:t>𝝁</m:t>
                                    </m:r>
                                  </m:e>
                                  <m:sub>
                                    <m:r>
                                      <a:rPr lang="en-US" altLang="ja-JP" i="1">
                                        <a:latin typeface="Cambria Math" panose="02040503050406030204" pitchFamily="18" charset="0"/>
                                      </a:rPr>
                                      <m:t>𝑗</m:t>
                                    </m:r>
                                  </m:sub>
                                </m:sSub>
                              </m:e>
                            </m:d>
                          </m:e>
                        </m:d>
                      </m:e>
                      <m:sup>
                        <m:r>
                          <a:rPr lang="en-US" altLang="ja-JP" i="1">
                            <a:latin typeface="Cambria Math" panose="02040503050406030204" pitchFamily="18" charset="0"/>
                          </a:rPr>
                          <m:t>𝑡</m:t>
                        </m:r>
                      </m:sup>
                    </m:sSup>
                    <m:d>
                      <m:dPr>
                        <m:ctrlPr>
                          <a:rPr lang="en-US" altLang="ja-JP" i="1">
                            <a:latin typeface="Cambria Math" panose="02040503050406030204" pitchFamily="18" charset="0"/>
                          </a:rPr>
                        </m:ctrlPr>
                      </m:dPr>
                      <m:e>
                        <m:r>
                          <a:rPr lang="en-US" altLang="ja-JP" b="1">
                            <a:latin typeface="Cambria Math" panose="02040503050406030204" pitchFamily="18" charset="0"/>
                          </a:rPr>
                          <m:t>𝐱</m:t>
                        </m:r>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b="1">
                                <a:latin typeface="Cambria Math" panose="02040503050406030204" pitchFamily="18" charset="0"/>
                              </a:rPr>
                              <m:t>𝐱</m:t>
                            </m:r>
                          </m:e>
                          <m:sub>
                            <m:r>
                              <a:rPr lang="en-US" altLang="ja-JP" i="1">
                                <a:latin typeface="Cambria Math" panose="02040503050406030204" pitchFamily="18" charset="0"/>
                              </a:rPr>
                              <m:t>0</m:t>
                            </m:r>
                          </m:sub>
                        </m:sSub>
                      </m:e>
                    </m:d>
                    <m:r>
                      <a:rPr lang="en-US" altLang="ja-JP" i="1">
                        <a:latin typeface="Cambria Math" panose="02040503050406030204" pitchFamily="18" charset="0"/>
                      </a:rPr>
                      <m:t>=0</m:t>
                    </m:r>
                  </m:oMath>
                </a14:m>
                <a:endParaRPr lang="en-US" altLang="ja-JP" dirty="0"/>
              </a:p>
              <a:p>
                <a:pPr lvl="1"/>
                <a:r>
                  <a:rPr lang="ja-JP" altLang="en-US" dirty="0" smtClean="0"/>
                  <a:t>点 </a:t>
                </a:r>
                <a14:m>
                  <m:oMath xmlns:m="http://schemas.openxmlformats.org/officeDocument/2006/math">
                    <m:sSub>
                      <m:sSubPr>
                        <m:ctrlPr>
                          <a:rPr lang="en-US" altLang="ja-JP" i="1">
                            <a:latin typeface="Cambria Math" panose="02040503050406030204" pitchFamily="18" charset="0"/>
                          </a:rPr>
                        </m:ctrlPr>
                      </m:sSubPr>
                      <m:e>
                        <m:r>
                          <a:rPr lang="en-US" altLang="ja-JP" b="1">
                            <a:latin typeface="Cambria Math" panose="02040503050406030204" pitchFamily="18" charset="0"/>
                          </a:rPr>
                          <m:t>𝐱</m:t>
                        </m:r>
                      </m:e>
                      <m:sub>
                        <m:r>
                          <a:rPr lang="en-US" altLang="ja-JP" i="1">
                            <a:latin typeface="Cambria Math" panose="02040503050406030204" pitchFamily="18" charset="0"/>
                          </a:rPr>
                          <m:t>0</m:t>
                        </m:r>
                      </m:sub>
                    </m:sSub>
                  </m:oMath>
                </a14:m>
                <a:r>
                  <a:rPr lang="ja-JP" altLang="en-US" dirty="0"/>
                  <a:t> を</a:t>
                </a:r>
                <a:r>
                  <a:rPr lang="ja-JP" altLang="en-US" dirty="0" smtClean="0"/>
                  <a:t>通るが，もはや平均を結ぶ直線に垂直ではない</a:t>
                </a:r>
                <a:endParaRPr lang="ja-JP" altLang="en-US" dirty="0"/>
              </a:p>
              <a:p>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3"/>
                <a:stretch>
                  <a:fillRect l="-63" t="-1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32994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p:cNvSpPr>
                <a:spLocks noGrp="1"/>
              </p:cNvSpPr>
              <p:nvPr>
                <p:ph type="title"/>
              </p:nvPr>
            </p:nvSpPr>
            <p:spPr/>
            <p:txBody>
              <a:bodyPr/>
              <a:lstStyle/>
              <a:p>
                <a:r>
                  <a:rPr kumimoji="1" lang="ja-JP" altLang="en-US" dirty="0" smtClean="0"/>
                  <a:t>ケース</a:t>
                </a:r>
                <a:r>
                  <a:rPr kumimoji="1" lang="en-US" altLang="ja-JP" dirty="0" smtClean="0"/>
                  <a:t>3</a:t>
                </a:r>
                <a:r>
                  <a:rPr kumimoji="1" lang="ja-JP" altLang="en-US" dirty="0" smtClean="0"/>
                  <a:t>：</a:t>
                </a:r>
                <a14:m>
                  <m:oMath xmlns:m="http://schemas.openxmlformats.org/officeDocument/2006/math">
                    <m:sSub>
                      <m:sSubPr>
                        <m:ctrlPr>
                          <a:rPr kumimoji="1" lang="en-US" altLang="ja-JP" b="0" i="1" cap="none" smtClean="0">
                            <a:latin typeface="Cambria Math" panose="02040503050406030204" pitchFamily="18" charset="0"/>
                          </a:rPr>
                        </m:ctrlPr>
                      </m:sSubPr>
                      <m:e>
                        <m:r>
                          <a:rPr kumimoji="1" lang="en-US" altLang="ja-JP" b="1" i="0" cap="none" smtClean="0">
                            <a:latin typeface="Cambria Math" panose="02040503050406030204" pitchFamily="18" charset="0"/>
                          </a:rPr>
                          <m:t>𝚺</m:t>
                        </m:r>
                      </m:e>
                      <m:sub>
                        <m:r>
                          <a:rPr kumimoji="1" lang="en-US" altLang="ja-JP" b="0" i="1" cap="none" smtClean="0">
                            <a:latin typeface="Cambria Math" panose="02040503050406030204" pitchFamily="18" charset="0"/>
                          </a:rPr>
                          <m:t>𝑖</m:t>
                        </m:r>
                      </m:sub>
                    </m:sSub>
                    <m:r>
                      <a:rPr kumimoji="1" lang="en-US" altLang="ja-JP" b="0" i="1" cap="none" smtClean="0">
                        <a:latin typeface="Cambria Math" panose="02040503050406030204" pitchFamily="18" charset="0"/>
                      </a:rPr>
                      <m:t>=</m:t>
                    </m:r>
                    <m:r>
                      <a:rPr lang="ja-JP" altLang="en-US" b="0" i="1" cap="none">
                        <a:latin typeface="Cambria Math" panose="02040503050406030204" pitchFamily="18" charset="0"/>
                        <a:ea typeface="+mn-ea"/>
                      </a:rPr>
                      <m:t>任意</m:t>
                    </m:r>
                  </m:oMath>
                </a14:m>
                <a:endParaRPr kumimoji="1" lang="ja-JP" altLang="en-US" b="0" cap="none" dirty="0">
                  <a:latin typeface="+mn-ea"/>
                  <a:ea typeface="+mn-ea"/>
                </a:endParaRPr>
              </a:p>
            </p:txBody>
          </p:sp>
        </mc:Choice>
        <mc:Fallback xmlns="">
          <p:sp>
            <p:nvSpPr>
              <p:cNvPr id="2" name="タイトル 1"/>
              <p:cNvSpPr>
                <a:spLocks noGrp="1" noRot="1" noChangeAspect="1" noMove="1" noResize="1" noEditPoints="1" noAdjustHandles="1" noChangeArrowheads="1" noChangeShapeType="1" noTextEdit="1"/>
              </p:cNvSpPr>
              <p:nvPr>
                <p:ph type="title"/>
              </p:nvPr>
            </p:nvSpPr>
            <p:spPr>
              <a:blipFill rotWithShape="0">
                <a:blip r:embed="rId2"/>
                <a:stretch>
                  <a:fillRect l="-1460" b="-1657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pPr lvl="0">
                  <a:buClr>
                    <a:srgbClr val="A85229"/>
                  </a:buClr>
                </a:pPr>
                <a:r>
                  <a:rPr lang="ja-JP" altLang="en-US" dirty="0" smtClean="0">
                    <a:solidFill>
                      <a:srgbClr val="514A40"/>
                    </a:solidFill>
                  </a:rPr>
                  <a:t>判別関数は</a:t>
                </a:r>
                <a:r>
                  <a:rPr lang="en-US" altLang="ja-JP" dirty="0">
                    <a:solidFill>
                      <a:srgbClr val="514A40"/>
                    </a:solidFill>
                  </a:rPr>
                  <a:t/>
                </a:r>
                <a:br>
                  <a:rPr lang="en-US" altLang="ja-JP" dirty="0">
                    <a:solidFill>
                      <a:srgbClr val="514A40"/>
                    </a:solidFill>
                  </a:rPr>
                </a:br>
                <a14:m>
                  <m:oMath xmlns:m="http://schemas.openxmlformats.org/officeDocument/2006/math">
                    <m:sSub>
                      <m:sSubPr>
                        <m:ctrlPr>
                          <a:rPr lang="en-US" altLang="ja-JP" i="1">
                            <a:solidFill>
                              <a:srgbClr val="514A40"/>
                            </a:solidFill>
                            <a:latin typeface="Cambria Math" panose="02040503050406030204" pitchFamily="18" charset="0"/>
                          </a:rPr>
                        </m:ctrlPr>
                      </m:sSubPr>
                      <m:e>
                        <m:r>
                          <a:rPr lang="en-US" altLang="ja-JP" i="1">
                            <a:solidFill>
                              <a:srgbClr val="514A40"/>
                            </a:solidFill>
                            <a:latin typeface="Cambria Math" panose="02040503050406030204" pitchFamily="18" charset="0"/>
                          </a:rPr>
                          <m:t>𝑔</m:t>
                        </m:r>
                      </m:e>
                      <m:sub>
                        <m:r>
                          <a:rPr lang="en-US" altLang="ja-JP" i="1">
                            <a:solidFill>
                              <a:srgbClr val="514A40"/>
                            </a:solidFill>
                            <a:latin typeface="Cambria Math" panose="02040503050406030204" pitchFamily="18" charset="0"/>
                          </a:rPr>
                          <m:t>𝑖</m:t>
                        </m:r>
                      </m:sub>
                    </m:sSub>
                    <m:d>
                      <m:dPr>
                        <m:ctrlPr>
                          <a:rPr lang="en-US" altLang="ja-JP" i="1">
                            <a:solidFill>
                              <a:srgbClr val="514A40"/>
                            </a:solidFill>
                            <a:latin typeface="Cambria Math" panose="02040503050406030204" pitchFamily="18" charset="0"/>
                          </a:rPr>
                        </m:ctrlPr>
                      </m:dPr>
                      <m:e>
                        <m:r>
                          <a:rPr lang="en-US" altLang="ja-JP" b="1">
                            <a:solidFill>
                              <a:srgbClr val="514A40"/>
                            </a:solidFill>
                            <a:latin typeface="Cambria Math" panose="02040503050406030204" pitchFamily="18" charset="0"/>
                          </a:rPr>
                          <m:t>𝐱</m:t>
                        </m:r>
                      </m:e>
                    </m:d>
                    <m:r>
                      <a:rPr lang="en-US" altLang="ja-JP" i="1">
                        <a:solidFill>
                          <a:srgbClr val="514A40"/>
                        </a:solidFill>
                        <a:latin typeface="Cambria Math" panose="02040503050406030204" pitchFamily="18" charset="0"/>
                      </a:rPr>
                      <m:t>=</m:t>
                    </m:r>
                    <m:sSup>
                      <m:sSupPr>
                        <m:ctrlPr>
                          <a:rPr lang="en-US" altLang="ja-JP" i="1">
                            <a:solidFill>
                              <a:srgbClr val="514A40"/>
                            </a:solidFill>
                            <a:latin typeface="Cambria Math" panose="02040503050406030204" pitchFamily="18" charset="0"/>
                          </a:rPr>
                        </m:ctrlPr>
                      </m:sSupPr>
                      <m:e>
                        <m:r>
                          <a:rPr lang="en-US" altLang="ja-JP" b="1" i="0">
                            <a:solidFill>
                              <a:srgbClr val="514A40"/>
                            </a:solidFill>
                            <a:latin typeface="Cambria Math" panose="02040503050406030204" pitchFamily="18" charset="0"/>
                          </a:rPr>
                          <m:t>𝐱</m:t>
                        </m:r>
                      </m:e>
                      <m:sup>
                        <m:r>
                          <a:rPr lang="en-US" altLang="ja-JP" i="1">
                            <a:solidFill>
                              <a:srgbClr val="514A40"/>
                            </a:solidFill>
                            <a:latin typeface="Cambria Math" panose="02040503050406030204" pitchFamily="18" charset="0"/>
                          </a:rPr>
                          <m:t>𝑡</m:t>
                        </m:r>
                      </m:sup>
                    </m:sSup>
                    <m:sSub>
                      <m:sSubPr>
                        <m:ctrlPr>
                          <a:rPr lang="en-US" altLang="ja-JP" i="1">
                            <a:solidFill>
                              <a:srgbClr val="514A40"/>
                            </a:solidFill>
                            <a:latin typeface="Cambria Math" panose="02040503050406030204" pitchFamily="18" charset="0"/>
                          </a:rPr>
                        </m:ctrlPr>
                      </m:sSubPr>
                      <m:e>
                        <m:r>
                          <a:rPr lang="en-US" altLang="ja-JP" b="1" i="0">
                            <a:solidFill>
                              <a:srgbClr val="514A40"/>
                            </a:solidFill>
                            <a:latin typeface="Cambria Math" panose="02040503050406030204" pitchFamily="18" charset="0"/>
                          </a:rPr>
                          <m:t>𝐖</m:t>
                        </m:r>
                      </m:e>
                      <m:sub>
                        <m:r>
                          <a:rPr lang="en-US" altLang="ja-JP" i="1">
                            <a:solidFill>
                              <a:srgbClr val="514A40"/>
                            </a:solidFill>
                            <a:latin typeface="Cambria Math" panose="02040503050406030204" pitchFamily="18" charset="0"/>
                          </a:rPr>
                          <m:t>𝑖</m:t>
                        </m:r>
                      </m:sub>
                    </m:sSub>
                    <m:r>
                      <a:rPr lang="en-US" altLang="ja-JP" b="1" i="0">
                        <a:solidFill>
                          <a:srgbClr val="514A40"/>
                        </a:solidFill>
                        <a:latin typeface="Cambria Math" panose="02040503050406030204" pitchFamily="18" charset="0"/>
                      </a:rPr>
                      <m:t>𝐱</m:t>
                    </m:r>
                    <m:r>
                      <a:rPr lang="en-US" altLang="ja-JP" i="1">
                        <a:solidFill>
                          <a:srgbClr val="514A40"/>
                        </a:solidFill>
                        <a:latin typeface="Cambria Math" panose="02040503050406030204" pitchFamily="18" charset="0"/>
                      </a:rPr>
                      <m:t>+</m:t>
                    </m:r>
                    <m:sSubSup>
                      <m:sSubSupPr>
                        <m:ctrlPr>
                          <a:rPr lang="en-US" altLang="ja-JP" i="1">
                            <a:solidFill>
                              <a:srgbClr val="514A40"/>
                            </a:solidFill>
                            <a:latin typeface="Cambria Math" panose="02040503050406030204" pitchFamily="18" charset="0"/>
                          </a:rPr>
                        </m:ctrlPr>
                      </m:sSubSupPr>
                      <m:e>
                        <m:r>
                          <a:rPr lang="en-US" altLang="ja-JP" b="1" i="0">
                            <a:solidFill>
                              <a:srgbClr val="514A40"/>
                            </a:solidFill>
                            <a:latin typeface="Cambria Math" panose="02040503050406030204" pitchFamily="18" charset="0"/>
                          </a:rPr>
                          <m:t>𝐰</m:t>
                        </m:r>
                      </m:e>
                      <m:sub>
                        <m:r>
                          <a:rPr lang="en-US" altLang="ja-JP" i="1">
                            <a:solidFill>
                              <a:srgbClr val="514A40"/>
                            </a:solidFill>
                            <a:latin typeface="Cambria Math" panose="02040503050406030204" pitchFamily="18" charset="0"/>
                          </a:rPr>
                          <m:t>𝑖</m:t>
                        </m:r>
                      </m:sub>
                      <m:sup>
                        <m:r>
                          <a:rPr lang="en-US" altLang="ja-JP" i="1">
                            <a:solidFill>
                              <a:srgbClr val="514A40"/>
                            </a:solidFill>
                            <a:latin typeface="Cambria Math" panose="02040503050406030204" pitchFamily="18" charset="0"/>
                          </a:rPr>
                          <m:t>𝑡</m:t>
                        </m:r>
                      </m:sup>
                    </m:sSubSup>
                    <m:r>
                      <a:rPr lang="en-US" altLang="ja-JP" b="1" i="0">
                        <a:solidFill>
                          <a:srgbClr val="514A40"/>
                        </a:solidFill>
                        <a:latin typeface="Cambria Math" panose="02040503050406030204" pitchFamily="18" charset="0"/>
                      </a:rPr>
                      <m:t>𝐱</m:t>
                    </m:r>
                    <m:r>
                      <a:rPr lang="en-US" altLang="ja-JP" i="1">
                        <a:solidFill>
                          <a:srgbClr val="514A40"/>
                        </a:solidFill>
                        <a:latin typeface="Cambria Math" panose="02040503050406030204" pitchFamily="18" charset="0"/>
                      </a:rPr>
                      <m:t>+</m:t>
                    </m:r>
                    <m:sSub>
                      <m:sSubPr>
                        <m:ctrlPr>
                          <a:rPr lang="en-US" altLang="ja-JP" b="0" i="1" smtClean="0">
                            <a:solidFill>
                              <a:srgbClr val="514A40"/>
                            </a:solidFill>
                            <a:latin typeface="Cambria Math" panose="02040503050406030204" pitchFamily="18" charset="0"/>
                          </a:rPr>
                        </m:ctrlPr>
                      </m:sSubPr>
                      <m:e>
                        <m:r>
                          <a:rPr lang="en-US" altLang="ja-JP" b="0" i="1" smtClean="0">
                            <a:solidFill>
                              <a:srgbClr val="514A40"/>
                            </a:solidFill>
                            <a:latin typeface="Cambria Math" panose="02040503050406030204" pitchFamily="18" charset="0"/>
                          </a:rPr>
                          <m:t>𝑤</m:t>
                        </m:r>
                      </m:e>
                      <m:sub>
                        <m:r>
                          <a:rPr lang="en-US" altLang="ja-JP" b="0" i="1" smtClean="0">
                            <a:solidFill>
                              <a:srgbClr val="514A40"/>
                            </a:solidFill>
                            <a:latin typeface="Cambria Math" panose="02040503050406030204" pitchFamily="18" charset="0"/>
                          </a:rPr>
                          <m:t>𝑖</m:t>
                        </m:r>
                        <m:r>
                          <a:rPr lang="en-US" altLang="ja-JP" b="0" i="1" smtClean="0">
                            <a:solidFill>
                              <a:srgbClr val="514A40"/>
                            </a:solidFill>
                            <a:latin typeface="Cambria Math" panose="02040503050406030204" pitchFamily="18" charset="0"/>
                          </a:rPr>
                          <m:t>0</m:t>
                        </m:r>
                      </m:sub>
                    </m:sSub>
                  </m:oMath>
                </a14:m>
                <a:endParaRPr lang="en-US" altLang="ja-JP" dirty="0">
                  <a:solidFill>
                    <a:srgbClr val="514A40"/>
                  </a:solidFill>
                </a:endParaRPr>
              </a:p>
              <a:p>
                <a:pPr lvl="0">
                  <a:buClr>
                    <a:srgbClr val="A85229"/>
                  </a:buClr>
                </a:pPr>
                <a:r>
                  <a:rPr lang="en-US" altLang="ja-JP" dirty="0" smtClean="0">
                    <a:solidFill>
                      <a:srgbClr val="514A40"/>
                    </a:solidFill>
                  </a:rPr>
                  <a:t>2</a:t>
                </a:r>
                <a:r>
                  <a:rPr lang="ja-JP" altLang="en-US" dirty="0" smtClean="0">
                    <a:solidFill>
                      <a:srgbClr val="514A40"/>
                    </a:solidFill>
                  </a:rPr>
                  <a:t>クラス間の決定面は超二次曲面をなす</a:t>
                </a:r>
                <a:r>
                  <a:rPr lang="en-US" altLang="ja-JP" dirty="0">
                    <a:solidFill>
                      <a:srgbClr val="514A40"/>
                    </a:solidFill>
                  </a:rPr>
                  <a:t/>
                </a:r>
                <a:br>
                  <a:rPr lang="en-US" altLang="ja-JP" dirty="0">
                    <a:solidFill>
                      <a:srgbClr val="514A40"/>
                    </a:solidFill>
                  </a:rPr>
                </a:br>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3"/>
                <a:stretch>
                  <a:fillRect l="-63" t="-1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7482260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US" altLang="ja-JP" dirty="0" smtClean="0"/>
              <a:t>2.9</a:t>
            </a:r>
            <a:br>
              <a:rPr lang="en-US" altLang="ja-JP" dirty="0" smtClean="0"/>
            </a:br>
            <a:r>
              <a:rPr lang="en-US" altLang="ja-JP" dirty="0" smtClean="0"/>
              <a:t>Bayes Decision Theory – Discrete Features</a:t>
            </a:r>
            <a:endParaRPr kumimoji="1" lang="ja-JP" altLang="en-US" dirty="0"/>
          </a:p>
        </p:txBody>
      </p:sp>
      <p:sp>
        <p:nvSpPr>
          <p:cNvPr id="5" name="テキスト プレースホルダー 4"/>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130693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smtClean="0"/>
              <a:t>Yes/No</a:t>
            </a:r>
            <a:r>
              <a:rPr kumimoji="1" lang="ja-JP" altLang="en-US" dirty="0" smtClean="0"/>
              <a:t>を取る素性による判別</a:t>
            </a:r>
            <a:endParaRPr kumimoji="1" lang="ja-JP" altLang="en-US" dirty="0"/>
          </a:p>
        </p:txBody>
      </p:sp>
      <mc:AlternateContent xmlns:mc="http://schemas.openxmlformats.org/markup-compatibility/2006" xmlns:a14="http://schemas.microsoft.com/office/drawing/2010/main">
        <mc:Choice Requires="a14">
          <p:sp>
            <p:nvSpPr>
              <p:cNvPr id="5" name="コンテンツ プレースホルダー 4"/>
              <p:cNvSpPr>
                <a:spLocks noGrp="1"/>
              </p:cNvSpPr>
              <p:nvPr>
                <p:ph idx="1"/>
              </p:nvPr>
            </p:nvSpPr>
            <p:spPr/>
            <p:txBody>
              <a:bodyPr>
                <a:normAutofit/>
              </a:bodyPr>
              <a:lstStyle/>
              <a:p>
                <a:r>
                  <a:rPr lang="ja-JP" altLang="en-US" dirty="0" smtClean="0"/>
                  <a:t>各素性は独立で，</a:t>
                </a:r>
                <a:r>
                  <a:rPr kumimoji="1" lang="ja-JP" altLang="en-US" dirty="0" smtClean="0"/>
                  <a:t>素性 </a:t>
                </a: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𝑥</m:t>
                        </m:r>
                      </m:e>
                      <m:sub>
                        <m:r>
                          <a:rPr kumimoji="1" lang="en-US" altLang="ja-JP" b="0" i="1" smtClean="0">
                            <a:latin typeface="Cambria Math" panose="02040503050406030204" pitchFamily="18" charset="0"/>
                          </a:rPr>
                          <m:t>𝑖</m:t>
                        </m:r>
                      </m:sub>
                    </m:sSub>
                  </m:oMath>
                </a14:m>
                <a:r>
                  <a:rPr kumimoji="1" lang="ja-JP" altLang="en-US" dirty="0" smtClean="0"/>
                  <a:t> は</a:t>
                </a:r>
                <a:r>
                  <a:rPr lang="en-US" altLang="ja-JP" dirty="0"/>
                  <a:t> </a:t>
                </a:r>
                <a14:m>
                  <m:oMath xmlns:m="http://schemas.openxmlformats.org/officeDocument/2006/math">
                    <m:r>
                      <a:rPr lang="en-US" altLang="ja-JP" b="0" i="1" smtClean="0">
                        <a:latin typeface="Cambria Math" panose="02040503050406030204" pitchFamily="18" charset="0"/>
                      </a:rPr>
                      <m:t>1</m:t>
                    </m:r>
                  </m:oMath>
                </a14:m>
                <a:r>
                  <a:rPr kumimoji="1" lang="ja-JP" altLang="en-US" dirty="0" smtClean="0"/>
                  <a:t> または </a:t>
                </a:r>
                <a14:m>
                  <m:oMath xmlns:m="http://schemas.openxmlformats.org/officeDocument/2006/math">
                    <m:r>
                      <a:rPr kumimoji="1" lang="en-US" altLang="ja-JP" b="0" i="1" smtClean="0">
                        <a:latin typeface="Cambria Math" panose="02040503050406030204" pitchFamily="18" charset="0"/>
                      </a:rPr>
                      <m:t>0</m:t>
                    </m:r>
                  </m:oMath>
                </a14:m>
                <a:r>
                  <a:rPr kumimoji="1" lang="ja-JP" altLang="en-US" dirty="0" smtClean="0"/>
                  <a:t> を取るとする</a:t>
                </a:r>
                <a:endParaRPr kumimoji="1" lang="en-US" altLang="ja-JP" dirty="0" smtClean="0"/>
              </a:p>
              <a:p>
                <a:pPr lvl="1"/>
                <a:r>
                  <a:rPr kumimoji="1" lang="ja-JP" altLang="en-US" dirty="0" smtClean="0"/>
                  <a:t> </a:t>
                </a: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𝑝</m:t>
                        </m:r>
                      </m:e>
                      <m:sub>
                        <m:r>
                          <a:rPr kumimoji="1" lang="en-US" altLang="ja-JP" b="0" i="1" smtClean="0">
                            <a:latin typeface="Cambria Math" panose="02040503050406030204" pitchFamily="18" charset="0"/>
                          </a:rPr>
                          <m:t>𝑖</m:t>
                        </m:r>
                      </m:sub>
                    </m:sSub>
                    <m:r>
                      <a:rPr kumimoji="1" lang="en-US" altLang="ja-JP" b="0" i="1" smtClean="0">
                        <a:latin typeface="Cambria Math" panose="02040503050406030204" pitchFamily="18" charset="0"/>
                      </a:rPr>
                      <m:t>=</m:t>
                    </m:r>
                    <m:func>
                      <m:funcPr>
                        <m:ctrlPr>
                          <a:rPr kumimoji="1" lang="en-US" altLang="ja-JP" b="0" i="1" smtClean="0">
                            <a:latin typeface="Cambria Math" panose="02040503050406030204" pitchFamily="18" charset="0"/>
                          </a:rPr>
                        </m:ctrlPr>
                      </m:funcPr>
                      <m:fName>
                        <m:r>
                          <m:rPr>
                            <m:sty m:val="p"/>
                          </m:rPr>
                          <a:rPr kumimoji="1" lang="en-US" altLang="ja-JP" b="0" i="0" smtClean="0">
                            <a:latin typeface="Cambria Math" panose="02040503050406030204" pitchFamily="18" charset="0"/>
                          </a:rPr>
                          <m:t>Pr</m:t>
                        </m:r>
                      </m:fName>
                      <m:e>
                        <m:d>
                          <m:dPr>
                            <m:begChr m:val="["/>
                            <m:endChr m:val="]"/>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𝑥</m:t>
                                </m:r>
                              </m:e>
                              <m:sub>
                                <m:r>
                                  <a:rPr kumimoji="1" lang="en-US" altLang="ja-JP" b="0" i="1" smtClean="0">
                                    <a:latin typeface="Cambria Math" panose="02040503050406030204" pitchFamily="18" charset="0"/>
                                  </a:rPr>
                                  <m:t>𝑖</m:t>
                                </m:r>
                              </m:sub>
                            </m:sSub>
                            <m:r>
                              <a:rPr kumimoji="1" lang="en-US" altLang="ja-JP" b="0" i="1" smtClean="0">
                                <a:latin typeface="Cambria Math" panose="02040503050406030204" pitchFamily="18" charset="0"/>
                              </a:rPr>
                              <m:t>=1</m:t>
                            </m:r>
                          </m:e>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1</m:t>
                                </m:r>
                              </m:sub>
                            </m:sSub>
                          </m:e>
                        </m:d>
                      </m:e>
                    </m:func>
                    <m:r>
                      <a:rPr kumimoji="1" lang="en-US" altLang="ja-JP" b="0" i="1" smtClean="0">
                        <a:latin typeface="Cambria Math" panose="02040503050406030204" pitchFamily="18" charset="0"/>
                      </a:rPr>
                      <m:t>, </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𝑞</m:t>
                        </m:r>
                      </m:e>
                      <m:sub>
                        <m:r>
                          <a:rPr kumimoji="1" lang="en-US" altLang="ja-JP" b="0" i="1" smtClean="0">
                            <a:latin typeface="Cambria Math" panose="02040503050406030204" pitchFamily="18" charset="0"/>
                          </a:rPr>
                          <m:t>𝑖</m:t>
                        </m:r>
                      </m:sub>
                    </m:sSub>
                    <m:r>
                      <a:rPr kumimoji="1" lang="en-US" altLang="ja-JP" b="0" i="1" smtClean="0">
                        <a:latin typeface="Cambria Math" panose="02040503050406030204" pitchFamily="18" charset="0"/>
                      </a:rPr>
                      <m:t>=</m:t>
                    </m:r>
                    <m:func>
                      <m:funcPr>
                        <m:ctrlPr>
                          <a:rPr kumimoji="1" lang="en-US" altLang="ja-JP" b="0" i="1" smtClean="0">
                            <a:latin typeface="Cambria Math" panose="02040503050406030204" pitchFamily="18" charset="0"/>
                          </a:rPr>
                        </m:ctrlPr>
                      </m:funcPr>
                      <m:fName>
                        <m:r>
                          <m:rPr>
                            <m:sty m:val="p"/>
                          </m:rPr>
                          <a:rPr kumimoji="1" lang="en-US" altLang="ja-JP" b="0" i="0" smtClean="0">
                            <a:latin typeface="Cambria Math" panose="02040503050406030204" pitchFamily="18" charset="0"/>
                          </a:rPr>
                          <m:t>Pr</m:t>
                        </m:r>
                      </m:fName>
                      <m:e>
                        <m:d>
                          <m:dPr>
                            <m:begChr m:val="["/>
                            <m:endChr m:val="]"/>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𝑥</m:t>
                                </m:r>
                              </m:e>
                              <m:sub>
                                <m:r>
                                  <a:rPr kumimoji="1" lang="en-US" altLang="ja-JP" b="0" i="1" smtClean="0">
                                    <a:latin typeface="Cambria Math" panose="02040503050406030204" pitchFamily="18" charset="0"/>
                                  </a:rPr>
                                  <m:t>1</m:t>
                                </m:r>
                              </m:sub>
                            </m:sSub>
                            <m:r>
                              <a:rPr kumimoji="1" lang="en-US" altLang="ja-JP" b="0" i="1" smtClean="0">
                                <a:latin typeface="Cambria Math" panose="02040503050406030204" pitchFamily="18" charset="0"/>
                              </a:rPr>
                              <m:t>=1</m:t>
                            </m:r>
                          </m:e>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𝜔</m:t>
                                </m:r>
                              </m:e>
                              <m:sub>
                                <m:r>
                                  <a:rPr kumimoji="1" lang="en-US" altLang="ja-JP" b="0" i="1" smtClean="0">
                                    <a:latin typeface="Cambria Math" panose="02040503050406030204" pitchFamily="18" charset="0"/>
                                  </a:rPr>
                                  <m:t>2</m:t>
                                </m:r>
                              </m:sub>
                            </m:sSub>
                          </m:e>
                        </m:d>
                      </m:e>
                    </m:func>
                  </m:oMath>
                </a14:m>
                <a:r>
                  <a:rPr kumimoji="1" lang="ja-JP" altLang="en-US" dirty="0" smtClean="0"/>
                  <a:t> とおく</a:t>
                </a:r>
                <a:endParaRPr kumimoji="1" lang="en-US" altLang="ja-JP" dirty="0" smtClean="0"/>
              </a:p>
              <a:p>
                <a:r>
                  <a:rPr lang="ja-JP" altLang="en-US" dirty="0" smtClean="0"/>
                  <a:t>各クラスの尤度関数は</a:t>
                </a:r>
                <a:r>
                  <a:rPr lang="en-US" altLang="ja-JP" dirty="0"/>
                  <a:t/>
                </a:r>
                <a:br>
                  <a:rPr lang="en-US" altLang="ja-JP" dirty="0"/>
                </a:br>
                <a14:m>
                  <m:oMath xmlns:m="http://schemas.openxmlformats.org/officeDocument/2006/math">
                    <m:r>
                      <a:rPr lang="en-US" altLang="ja-JP" b="0" i="1" smtClean="0">
                        <a:latin typeface="Cambria Math" panose="02040503050406030204" pitchFamily="18" charset="0"/>
                      </a:rPr>
                      <m:t>𝑃</m:t>
                    </m:r>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𝑥</m:t>
                        </m:r>
                      </m:e>
                      <m:e>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𝜔</m:t>
                            </m:r>
                          </m:e>
                          <m:sub>
                            <m:r>
                              <a:rPr lang="en-US" altLang="ja-JP" b="0" i="1" smtClean="0">
                                <a:latin typeface="Cambria Math" panose="02040503050406030204" pitchFamily="18" charset="0"/>
                              </a:rPr>
                              <m:t>1</m:t>
                            </m:r>
                          </m:sub>
                        </m:sSub>
                      </m:e>
                    </m:d>
                    <m:r>
                      <a:rPr lang="en-US" altLang="ja-JP" b="0" i="1" smtClean="0">
                        <a:latin typeface="Cambria Math" panose="02040503050406030204" pitchFamily="18" charset="0"/>
                      </a:rPr>
                      <m:t>=</m:t>
                    </m:r>
                    <m:nary>
                      <m:naryPr>
                        <m:chr m:val="∏"/>
                        <m:ctrlPr>
                          <a:rPr lang="en-US" altLang="ja-JP" b="0" i="1" smtClean="0">
                            <a:latin typeface="Cambria Math" panose="02040503050406030204" pitchFamily="18" charset="0"/>
                          </a:rPr>
                        </m:ctrlPr>
                      </m:naryPr>
                      <m:sub>
                        <m:r>
                          <a:rPr lang="en-US" altLang="ja-JP" b="0" i="1" smtClean="0">
                            <a:latin typeface="Cambria Math" panose="02040503050406030204" pitchFamily="18" charset="0"/>
                          </a:rPr>
                          <m:t>𝑖</m:t>
                        </m:r>
                        <m:r>
                          <a:rPr lang="en-US" altLang="ja-JP" b="0" i="1" smtClean="0">
                            <a:latin typeface="Cambria Math" panose="02040503050406030204" pitchFamily="18" charset="0"/>
                          </a:rPr>
                          <m:t>=1</m:t>
                        </m:r>
                      </m:sub>
                      <m:sup>
                        <m:r>
                          <a:rPr lang="en-US" altLang="ja-JP" b="0" i="1" smtClean="0">
                            <a:latin typeface="Cambria Math" panose="02040503050406030204" pitchFamily="18" charset="0"/>
                          </a:rPr>
                          <m:t>𝑑</m:t>
                        </m:r>
                      </m:sup>
                      <m:e>
                        <m:sSubSup>
                          <m:sSubSupPr>
                            <m:ctrlPr>
                              <a:rPr lang="en-US" altLang="ja-JP" b="0" i="1" smtClean="0">
                                <a:latin typeface="Cambria Math" panose="02040503050406030204" pitchFamily="18" charset="0"/>
                              </a:rPr>
                            </m:ctrlPr>
                          </m:sSubSupPr>
                          <m:e>
                            <m:r>
                              <a:rPr lang="en-US" altLang="ja-JP" b="0" i="1" smtClean="0">
                                <a:latin typeface="Cambria Math" panose="02040503050406030204" pitchFamily="18" charset="0"/>
                              </a:rPr>
                              <m:t>𝑝</m:t>
                            </m:r>
                          </m:e>
                          <m:sub>
                            <m:r>
                              <a:rPr lang="en-US" altLang="ja-JP" b="0" i="1" smtClean="0">
                                <a:latin typeface="Cambria Math" panose="02040503050406030204" pitchFamily="18" charset="0"/>
                              </a:rPr>
                              <m:t>𝑖</m:t>
                            </m:r>
                          </m:sub>
                          <m:sup>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𝑥</m:t>
                                </m:r>
                              </m:e>
                              <m:sub>
                                <m:r>
                                  <a:rPr lang="en-US" altLang="ja-JP" b="0" i="1" smtClean="0">
                                    <a:latin typeface="Cambria Math" panose="02040503050406030204" pitchFamily="18" charset="0"/>
                                  </a:rPr>
                                  <m:t>𝑖</m:t>
                                </m:r>
                              </m:sub>
                            </m:sSub>
                          </m:sup>
                        </m:sSubSup>
                        <m:sSup>
                          <m:sSupPr>
                            <m:ctrlPr>
                              <a:rPr lang="en-US" altLang="ja-JP" b="0" i="1" smtClean="0">
                                <a:latin typeface="Cambria Math" panose="02040503050406030204" pitchFamily="18" charset="0"/>
                              </a:rPr>
                            </m:ctrlPr>
                          </m:sSupPr>
                          <m:e>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1−</m:t>
                                </m:r>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𝑝</m:t>
                                    </m:r>
                                  </m:e>
                                  <m:sub>
                                    <m:r>
                                      <a:rPr lang="en-US" altLang="ja-JP" b="0" i="1" smtClean="0">
                                        <a:latin typeface="Cambria Math" panose="02040503050406030204" pitchFamily="18" charset="0"/>
                                      </a:rPr>
                                      <m:t>𝑖</m:t>
                                    </m:r>
                                  </m:sub>
                                </m:sSub>
                              </m:e>
                            </m:d>
                          </m:e>
                          <m:sup>
                            <m:r>
                              <a:rPr lang="en-US" altLang="ja-JP" b="0" i="1" smtClean="0">
                                <a:latin typeface="Cambria Math" panose="02040503050406030204" pitchFamily="18" charset="0"/>
                              </a:rPr>
                              <m:t>1−</m:t>
                            </m:r>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𝑥</m:t>
                                </m:r>
                              </m:e>
                              <m:sub>
                                <m:r>
                                  <a:rPr lang="en-US" altLang="ja-JP" b="0" i="1" smtClean="0">
                                    <a:latin typeface="Cambria Math" panose="02040503050406030204" pitchFamily="18" charset="0"/>
                                  </a:rPr>
                                  <m:t>𝑖</m:t>
                                </m:r>
                              </m:sub>
                            </m:sSub>
                          </m:sup>
                        </m:sSup>
                      </m:e>
                    </m:nary>
                    <m:r>
                      <a:rPr lang="en-US" altLang="ja-JP" b="0" i="1" smtClean="0">
                        <a:latin typeface="Cambria Math" panose="02040503050406030204" pitchFamily="18" charset="0"/>
                      </a:rPr>
                      <m:t>,  </m:t>
                    </m:r>
                    <m:r>
                      <a:rPr lang="en-US" altLang="ja-JP" i="1">
                        <a:latin typeface="Cambria Math" panose="02040503050406030204" pitchFamily="18" charset="0"/>
                      </a:rPr>
                      <m:t>𝑃</m:t>
                    </m:r>
                    <m:d>
                      <m:dPr>
                        <m:ctrlPr>
                          <a:rPr lang="en-US" altLang="ja-JP" i="1">
                            <a:latin typeface="Cambria Math" panose="02040503050406030204" pitchFamily="18" charset="0"/>
                          </a:rPr>
                        </m:ctrlPr>
                      </m:dPr>
                      <m:e>
                        <m:r>
                          <a:rPr lang="en-US" altLang="ja-JP" i="1">
                            <a:latin typeface="Cambria Math" panose="02040503050406030204" pitchFamily="18" charset="0"/>
                          </a:rPr>
                          <m:t>𝑥</m:t>
                        </m:r>
                      </m:e>
                      <m:e>
                        <m:sSub>
                          <m:sSubPr>
                            <m:ctrlPr>
                              <a:rPr lang="en-US" altLang="ja-JP" i="1">
                                <a:latin typeface="Cambria Math" panose="02040503050406030204" pitchFamily="18" charset="0"/>
                              </a:rPr>
                            </m:ctrlPr>
                          </m:sSubPr>
                          <m:e>
                            <m:r>
                              <a:rPr lang="en-US" altLang="ja-JP" i="1">
                                <a:latin typeface="Cambria Math" panose="02040503050406030204" pitchFamily="18" charset="0"/>
                              </a:rPr>
                              <m:t>𝜔</m:t>
                            </m:r>
                          </m:e>
                          <m:sub>
                            <m:r>
                              <a:rPr lang="en-US" altLang="ja-JP" i="1">
                                <a:latin typeface="Cambria Math" panose="02040503050406030204" pitchFamily="18" charset="0"/>
                              </a:rPr>
                              <m:t>2</m:t>
                            </m:r>
                          </m:sub>
                        </m:sSub>
                      </m:e>
                    </m:d>
                    <m:r>
                      <a:rPr lang="en-US" altLang="ja-JP" i="1">
                        <a:latin typeface="Cambria Math" panose="02040503050406030204" pitchFamily="18" charset="0"/>
                      </a:rPr>
                      <m:t>=</m:t>
                    </m:r>
                    <m:nary>
                      <m:naryPr>
                        <m:chr m:val="∏"/>
                        <m:ctrlPr>
                          <a:rPr lang="en-US" altLang="ja-JP" i="1">
                            <a:latin typeface="Cambria Math" panose="02040503050406030204" pitchFamily="18" charset="0"/>
                          </a:rPr>
                        </m:ctrlPr>
                      </m:naryPr>
                      <m:sub>
                        <m:r>
                          <a:rPr lang="en-US" altLang="ja-JP" i="1">
                            <a:latin typeface="Cambria Math" panose="02040503050406030204" pitchFamily="18" charset="0"/>
                          </a:rPr>
                          <m:t>𝑖</m:t>
                        </m:r>
                        <m:r>
                          <a:rPr lang="en-US" altLang="ja-JP" i="1">
                            <a:latin typeface="Cambria Math" panose="02040503050406030204" pitchFamily="18" charset="0"/>
                          </a:rPr>
                          <m:t>=1</m:t>
                        </m:r>
                      </m:sub>
                      <m:sup>
                        <m:r>
                          <a:rPr lang="en-US" altLang="ja-JP" i="1">
                            <a:latin typeface="Cambria Math" panose="02040503050406030204" pitchFamily="18" charset="0"/>
                          </a:rPr>
                          <m:t>𝑑</m:t>
                        </m:r>
                      </m:sup>
                      <m:e>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𝑞</m:t>
                            </m:r>
                          </m:e>
                          <m:sub>
                            <m:r>
                              <a:rPr lang="en-US" altLang="ja-JP" i="1">
                                <a:latin typeface="Cambria Math" panose="02040503050406030204" pitchFamily="18" charset="0"/>
                              </a:rPr>
                              <m:t>𝑖</m:t>
                            </m:r>
                          </m:sub>
                          <m:sup>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i="1">
                                    <a:latin typeface="Cambria Math" panose="02040503050406030204" pitchFamily="18" charset="0"/>
                                  </a:rPr>
                                  <m:t>𝑖</m:t>
                                </m:r>
                              </m:sub>
                            </m:sSub>
                          </m:sup>
                        </m:sSubSup>
                        <m:sSup>
                          <m:sSupPr>
                            <m:ctrlPr>
                              <a:rPr lang="en-US" altLang="ja-JP" i="1">
                                <a:latin typeface="Cambria Math" panose="02040503050406030204" pitchFamily="18" charset="0"/>
                              </a:rPr>
                            </m:ctrlPr>
                          </m:sSupPr>
                          <m:e>
                            <m:d>
                              <m:dPr>
                                <m:ctrlPr>
                                  <a:rPr lang="en-US" altLang="ja-JP" i="1">
                                    <a:latin typeface="Cambria Math" panose="02040503050406030204" pitchFamily="18" charset="0"/>
                                  </a:rPr>
                                </m:ctrlPr>
                              </m:dPr>
                              <m:e>
                                <m:r>
                                  <a:rPr lang="en-US" altLang="ja-JP" i="1">
                                    <a:latin typeface="Cambria Math" panose="02040503050406030204" pitchFamily="18" charset="0"/>
                                  </a:rPr>
                                  <m:t>1−</m:t>
                                </m:r>
                                <m:sSub>
                                  <m:sSubPr>
                                    <m:ctrlPr>
                                      <a:rPr lang="en-US" altLang="ja-JP" i="1">
                                        <a:latin typeface="Cambria Math" panose="02040503050406030204" pitchFamily="18" charset="0"/>
                                      </a:rPr>
                                    </m:ctrlPr>
                                  </m:sSubPr>
                                  <m:e>
                                    <m:r>
                                      <a:rPr lang="en-US" altLang="ja-JP" i="1">
                                        <a:latin typeface="Cambria Math" panose="02040503050406030204" pitchFamily="18" charset="0"/>
                                      </a:rPr>
                                      <m:t>𝑞</m:t>
                                    </m:r>
                                  </m:e>
                                  <m:sub>
                                    <m:r>
                                      <a:rPr lang="en-US" altLang="ja-JP" i="1">
                                        <a:latin typeface="Cambria Math" panose="02040503050406030204" pitchFamily="18" charset="0"/>
                                      </a:rPr>
                                      <m:t>𝑖</m:t>
                                    </m:r>
                                  </m:sub>
                                </m:sSub>
                              </m:e>
                            </m:d>
                          </m:e>
                          <m:sup>
                            <m:r>
                              <a:rPr lang="en-US" altLang="ja-JP" i="1">
                                <a:latin typeface="Cambria Math" panose="02040503050406030204" pitchFamily="18" charset="0"/>
                              </a:rPr>
                              <m:t>1−</m:t>
                            </m:r>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i="1">
                                    <a:latin typeface="Cambria Math" panose="02040503050406030204" pitchFamily="18" charset="0"/>
                                  </a:rPr>
                                  <m:t>𝑖</m:t>
                                </m:r>
                              </m:sub>
                            </m:sSub>
                          </m:sup>
                        </m:sSup>
                      </m:e>
                    </m:nary>
                  </m:oMath>
                </a14:m>
                <a:endParaRPr lang="en-US" altLang="ja-JP" b="0" dirty="0" smtClean="0"/>
              </a:p>
              <a:p>
                <a:r>
                  <a:rPr lang="ja-JP" altLang="en-US" dirty="0"/>
                  <a:t>判別</a:t>
                </a:r>
                <a:r>
                  <a:rPr lang="ja-JP" altLang="en-US" dirty="0" smtClean="0"/>
                  <a:t>関数は</a:t>
                </a:r>
                <a:r>
                  <a:rPr lang="en-US" altLang="ja-JP" dirty="0" smtClean="0"/>
                  <a:t/>
                </a:r>
                <a:br>
                  <a:rPr lang="en-US" altLang="ja-JP" dirty="0" smtClean="0"/>
                </a:br>
                <a14:m>
                  <m:oMath xmlns:m="http://schemas.openxmlformats.org/officeDocument/2006/math">
                    <m:r>
                      <a:rPr lang="en-US" altLang="ja-JP" b="0" i="1" smtClean="0">
                        <a:latin typeface="Cambria Math" panose="02040503050406030204" pitchFamily="18" charset="0"/>
                      </a:rPr>
                      <m:t>𝑔</m:t>
                    </m:r>
                    <m:d>
                      <m:dPr>
                        <m:ctrlPr>
                          <a:rPr lang="en-US" altLang="ja-JP" b="0" i="1" smtClean="0">
                            <a:latin typeface="Cambria Math" panose="02040503050406030204" pitchFamily="18" charset="0"/>
                          </a:rPr>
                        </m:ctrlPr>
                      </m:dPr>
                      <m:e>
                        <m:r>
                          <a:rPr lang="en-US" altLang="ja-JP" b="1" i="0" smtClean="0">
                            <a:latin typeface="Cambria Math" panose="02040503050406030204" pitchFamily="18" charset="0"/>
                          </a:rPr>
                          <m:t>𝐱</m:t>
                        </m:r>
                      </m:e>
                    </m:d>
                    <m:r>
                      <a:rPr lang="en-US" altLang="ja-JP" b="0" i="1" smtClean="0">
                        <a:latin typeface="Cambria Math" panose="02040503050406030204" pitchFamily="18" charset="0"/>
                      </a:rPr>
                      <m:t>=</m:t>
                    </m:r>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𝑔</m:t>
                        </m:r>
                      </m:e>
                      <m:sub>
                        <m:r>
                          <a:rPr lang="en-US" altLang="ja-JP" b="0" i="1" smtClean="0">
                            <a:latin typeface="Cambria Math" panose="02040503050406030204" pitchFamily="18" charset="0"/>
                          </a:rPr>
                          <m:t>1</m:t>
                        </m:r>
                      </m:sub>
                    </m:sSub>
                    <m:d>
                      <m:dPr>
                        <m:ctrlPr>
                          <a:rPr lang="en-US" altLang="ja-JP" b="0" i="1" smtClean="0">
                            <a:latin typeface="Cambria Math" panose="02040503050406030204" pitchFamily="18" charset="0"/>
                          </a:rPr>
                        </m:ctrlPr>
                      </m:dPr>
                      <m:e>
                        <m:r>
                          <a:rPr lang="en-US" altLang="ja-JP" b="1" i="0" smtClean="0">
                            <a:latin typeface="Cambria Math" panose="02040503050406030204" pitchFamily="18" charset="0"/>
                          </a:rPr>
                          <m:t>𝐱</m:t>
                        </m:r>
                      </m:e>
                    </m:d>
                    <m:r>
                      <a:rPr lang="en-US" altLang="ja-JP" b="0" i="1" smtClean="0">
                        <a:latin typeface="Cambria Math" panose="02040503050406030204" pitchFamily="18" charset="0"/>
                      </a:rPr>
                      <m:t>−</m:t>
                    </m:r>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𝑔</m:t>
                        </m:r>
                      </m:e>
                      <m:sub>
                        <m:r>
                          <a:rPr lang="en-US" altLang="ja-JP" b="0" i="1" smtClean="0">
                            <a:latin typeface="Cambria Math" panose="02040503050406030204" pitchFamily="18" charset="0"/>
                          </a:rPr>
                          <m:t>2</m:t>
                        </m:r>
                      </m:sub>
                    </m:sSub>
                    <m:d>
                      <m:dPr>
                        <m:ctrlPr>
                          <a:rPr lang="en-US" altLang="ja-JP" b="0" i="1" smtClean="0">
                            <a:latin typeface="Cambria Math" panose="02040503050406030204" pitchFamily="18" charset="0"/>
                          </a:rPr>
                        </m:ctrlPr>
                      </m:dPr>
                      <m:e>
                        <m:r>
                          <a:rPr lang="en-US" altLang="ja-JP" b="1" i="0" smtClean="0">
                            <a:latin typeface="Cambria Math" panose="02040503050406030204" pitchFamily="18" charset="0"/>
                          </a:rPr>
                          <m:t>𝐱</m:t>
                        </m:r>
                      </m:e>
                    </m:d>
                    <m:r>
                      <a:rPr lang="en-US" altLang="ja-JP" b="0" i="1" smtClean="0">
                        <a:latin typeface="Cambria Math" panose="02040503050406030204" pitchFamily="18" charset="0"/>
                      </a:rPr>
                      <m:t>=</m:t>
                    </m:r>
                    <m:r>
                      <a:rPr lang="en-US" altLang="ja-JP" b="1" i="0" smtClean="0">
                        <a:latin typeface="Cambria Math" panose="02040503050406030204" pitchFamily="18" charset="0"/>
                      </a:rPr>
                      <m:t>𝐰𝐱</m:t>
                    </m:r>
                    <m:r>
                      <a:rPr lang="en-US" altLang="ja-JP" b="0" i="1" smtClean="0">
                        <a:latin typeface="Cambria Math" panose="02040503050406030204" pitchFamily="18" charset="0"/>
                      </a:rPr>
                      <m:t>+</m:t>
                    </m:r>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𝑤</m:t>
                        </m:r>
                      </m:e>
                      <m:sub>
                        <m:r>
                          <a:rPr lang="en-US" altLang="ja-JP" b="0" i="1" smtClean="0">
                            <a:latin typeface="Cambria Math" panose="02040503050406030204" pitchFamily="18" charset="0"/>
                          </a:rPr>
                          <m:t>0</m:t>
                        </m:r>
                      </m:sub>
                    </m:sSub>
                    <m:r>
                      <a:rPr lang="en-US" altLang="ja-JP" b="0" i="1" smtClean="0">
                        <a:latin typeface="Cambria Math" panose="02040503050406030204" pitchFamily="18" charset="0"/>
                      </a:rPr>
                      <m:t>, </m:t>
                    </m:r>
                    <m:r>
                      <m:rPr>
                        <m:nor/>
                      </m:rPr>
                      <a:rPr lang="en-US" altLang="ja-JP" b="0" i="0" smtClean="0">
                        <a:latin typeface="Cambria Math" panose="02040503050406030204" pitchFamily="18" charset="0"/>
                      </a:rPr>
                      <m:t>where</m:t>
                    </m:r>
                    <m:r>
                      <m:rPr>
                        <m:nor/>
                      </m:rPr>
                      <a:rPr lang="en-US" altLang="ja-JP" b="0" i="0" smtClean="0">
                        <a:latin typeface="Cambria Math" panose="02040503050406030204" pitchFamily="18" charset="0"/>
                      </a:rPr>
                      <m:t> </m:t>
                    </m:r>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𝑤</m:t>
                        </m:r>
                      </m:e>
                      <m:sub>
                        <m:r>
                          <a:rPr lang="en-US" altLang="ja-JP" b="0" i="1" smtClean="0">
                            <a:latin typeface="Cambria Math" panose="02040503050406030204" pitchFamily="18" charset="0"/>
                          </a:rPr>
                          <m:t>𝑖</m:t>
                        </m:r>
                      </m:sub>
                    </m:sSub>
                    <m:r>
                      <a:rPr lang="en-US" altLang="ja-JP" b="0" i="1" smtClean="0">
                        <a:latin typeface="Cambria Math" panose="02040503050406030204" pitchFamily="18" charset="0"/>
                      </a:rPr>
                      <m:t>=</m:t>
                    </m:r>
                    <m:func>
                      <m:funcPr>
                        <m:ctrlPr>
                          <a:rPr lang="en-US" altLang="ja-JP" b="0" i="1" smtClean="0">
                            <a:latin typeface="Cambria Math" panose="02040503050406030204" pitchFamily="18" charset="0"/>
                          </a:rPr>
                        </m:ctrlPr>
                      </m:funcPr>
                      <m:fName>
                        <m:r>
                          <m:rPr>
                            <m:sty m:val="p"/>
                          </m:rPr>
                          <a:rPr lang="en-US" altLang="ja-JP" b="0" i="0" smtClean="0">
                            <a:latin typeface="Cambria Math" panose="02040503050406030204" pitchFamily="18" charset="0"/>
                          </a:rPr>
                          <m:t>ln</m:t>
                        </m:r>
                      </m:fName>
                      <m:e>
                        <m:f>
                          <m:fPr>
                            <m:ctrlPr>
                              <a:rPr lang="en-US" altLang="ja-JP" b="0" i="1" smtClean="0">
                                <a:latin typeface="Cambria Math" panose="02040503050406030204" pitchFamily="18" charset="0"/>
                              </a:rPr>
                            </m:ctrlPr>
                          </m:fPr>
                          <m:num>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𝑝</m:t>
                                </m:r>
                              </m:e>
                              <m:sub>
                                <m:r>
                                  <a:rPr lang="en-US" altLang="ja-JP" b="0" i="1" smtClean="0">
                                    <a:latin typeface="Cambria Math" panose="02040503050406030204" pitchFamily="18" charset="0"/>
                                  </a:rPr>
                                  <m:t>𝑖</m:t>
                                </m:r>
                              </m:sub>
                            </m:sSub>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1−</m:t>
                                </m:r>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𝑞</m:t>
                                    </m:r>
                                  </m:e>
                                  <m:sub>
                                    <m:r>
                                      <a:rPr lang="en-US" altLang="ja-JP" b="0" i="1" smtClean="0">
                                        <a:latin typeface="Cambria Math" panose="02040503050406030204" pitchFamily="18" charset="0"/>
                                      </a:rPr>
                                      <m:t>𝑖</m:t>
                                    </m:r>
                                  </m:sub>
                                </m:sSub>
                              </m:e>
                            </m:d>
                          </m:num>
                          <m:den>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𝑞</m:t>
                                </m:r>
                              </m:e>
                              <m:sub>
                                <m:r>
                                  <a:rPr lang="en-US" altLang="ja-JP" b="0" i="1" smtClean="0">
                                    <a:latin typeface="Cambria Math" panose="02040503050406030204" pitchFamily="18" charset="0"/>
                                  </a:rPr>
                                  <m:t>𝑖</m:t>
                                </m:r>
                              </m:sub>
                            </m:sSub>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1−</m:t>
                                </m:r>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𝑝</m:t>
                                    </m:r>
                                  </m:e>
                                  <m:sub>
                                    <m:r>
                                      <a:rPr lang="en-US" altLang="ja-JP" b="0" i="1" smtClean="0">
                                        <a:latin typeface="Cambria Math" panose="02040503050406030204" pitchFamily="18" charset="0"/>
                                      </a:rPr>
                                      <m:t>𝑖</m:t>
                                    </m:r>
                                  </m:sub>
                                </m:sSub>
                              </m:e>
                            </m:d>
                          </m:den>
                        </m:f>
                      </m:e>
                    </m:func>
                  </m:oMath>
                </a14:m>
                <a:endParaRPr lang="en-US" altLang="ja-JP" dirty="0" smtClean="0"/>
              </a:p>
              <a:p>
                <a:pPr lvl="1"/>
                <a14:m>
                  <m:oMath xmlns:m="http://schemas.openxmlformats.org/officeDocument/2006/math">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𝑝</m:t>
                        </m:r>
                      </m:e>
                      <m:sub>
                        <m:r>
                          <a:rPr lang="en-US" altLang="ja-JP" b="0" i="1" smtClean="0">
                            <a:latin typeface="Cambria Math" panose="02040503050406030204" pitchFamily="18" charset="0"/>
                          </a:rPr>
                          <m:t>𝑖</m:t>
                        </m:r>
                      </m:sub>
                    </m:sSub>
                  </m:oMath>
                </a14:m>
                <a:r>
                  <a:rPr lang="en-US" altLang="ja-JP" dirty="0" smtClean="0"/>
                  <a:t> </a:t>
                </a:r>
                <a:r>
                  <a:rPr lang="ja-JP" altLang="en-US" dirty="0" smtClean="0"/>
                  <a:t>が大きいほど </a:t>
                </a:r>
                <a14:m>
                  <m:oMath xmlns:m="http://schemas.openxmlformats.org/officeDocument/2006/math">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𝑤</m:t>
                        </m:r>
                      </m:e>
                      <m:sub>
                        <m:r>
                          <a:rPr lang="en-US" altLang="ja-JP" b="0" i="1" smtClean="0">
                            <a:latin typeface="Cambria Math" panose="02040503050406030204" pitchFamily="18" charset="0"/>
                          </a:rPr>
                          <m:t>𝑖</m:t>
                        </m:r>
                      </m:sub>
                    </m:sSub>
                  </m:oMath>
                </a14:m>
                <a:r>
                  <a:rPr lang="en-US" altLang="ja-JP" dirty="0" smtClean="0"/>
                  <a:t> </a:t>
                </a:r>
                <a:r>
                  <a:rPr lang="ja-JP" altLang="en-US" dirty="0" smtClean="0"/>
                  <a:t>が大きくなる ⇒ クラス </a:t>
                </a:r>
                <a14:m>
                  <m:oMath xmlns:m="http://schemas.openxmlformats.org/officeDocument/2006/math">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𝜔</m:t>
                        </m:r>
                      </m:e>
                      <m:sub>
                        <m:r>
                          <a:rPr lang="en-US" altLang="ja-JP" b="0" i="1" smtClean="0">
                            <a:latin typeface="Cambria Math" panose="02040503050406030204" pitchFamily="18" charset="0"/>
                          </a:rPr>
                          <m:t>1</m:t>
                        </m:r>
                      </m:sub>
                    </m:sSub>
                  </m:oMath>
                </a14:m>
                <a:r>
                  <a:rPr lang="en-US" altLang="ja-JP" dirty="0" smtClean="0"/>
                  <a:t> </a:t>
                </a:r>
                <a:r>
                  <a:rPr lang="ja-JP" altLang="en-US" dirty="0" smtClean="0"/>
                  <a:t>の方に傾く</a:t>
                </a:r>
                <a:r>
                  <a:rPr lang="en-US" altLang="ja-JP" dirty="0"/>
                  <a:t/>
                </a:r>
                <a:br>
                  <a:rPr lang="en-US" altLang="ja-JP" dirty="0"/>
                </a:br>
                <a:r>
                  <a:rPr lang="en-US" altLang="ja-JP" dirty="0"/>
                  <a:t/>
                </a:r>
                <a:br>
                  <a:rPr lang="en-US" altLang="ja-JP" dirty="0"/>
                </a:br>
                <a:endParaRPr kumimoji="1" lang="ja-JP" altLang="en-US" dirty="0"/>
              </a:p>
            </p:txBody>
          </p:sp>
        </mc:Choice>
        <mc:Fallback xmlns="">
          <p:sp>
            <p:nvSpPr>
              <p:cNvPr id="5" name="コンテンツ プレースホルダー 4"/>
              <p:cNvSpPr>
                <a:spLocks noGrp="1" noRot="1" noChangeAspect="1" noMove="1" noResize="1" noEditPoints="1" noAdjustHandles="1" noChangeArrowheads="1" noChangeShapeType="1" noTextEdit="1"/>
              </p:cNvSpPr>
              <p:nvPr>
                <p:ph idx="1"/>
              </p:nvPr>
            </p:nvSpPr>
            <p:spPr>
              <a:blipFill rotWithShape="0">
                <a:blip r:embed="rId2"/>
                <a:stretch>
                  <a:fillRect l="-63" t="-1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9126328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Red Line Business 16x9">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新ゴ &amp; Frutiger">
      <a:majorFont>
        <a:latin typeface="Humnst777 Blk BT"/>
        <a:ea typeface="A-OTF UD新ゴ Pr6 B"/>
        <a:cs typeface=""/>
      </a:majorFont>
      <a:minorFont>
        <a:latin typeface="Humnst777 BT"/>
        <a:ea typeface="A-OTF UD新ゴ Pr6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勉強会用.potx" id="{90102761-728A-495B-9364-B4697ADE4CBB}" vid="{F1B640B1-1889-4569-939F-F4F5C0D7504A}"/>
    </a:ext>
  </a:extLst>
</a:theme>
</file>

<file path=ppt/theme/theme2.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F180B1C-2212-497F-A259-C959ADD048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勉強会用</Template>
  <TotalTime>0</TotalTime>
  <Words>267</Words>
  <Application>Microsoft Office PowerPoint</Application>
  <PresentationFormat>ワイド画面</PresentationFormat>
  <Paragraphs>95</Paragraphs>
  <Slides>23</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23</vt:i4>
      </vt:variant>
    </vt:vector>
  </HeadingPairs>
  <TitlesOfParts>
    <vt:vector size="35" baseType="lpstr">
      <vt:lpstr>A-OTF UD新ゴ Pr6 R</vt:lpstr>
      <vt:lpstr>Cambria Math</vt:lpstr>
      <vt:lpstr>Meiryo UI</vt:lpstr>
      <vt:lpstr>Humnst777 Blk BT</vt:lpstr>
      <vt:lpstr>A-OTF UD新ゴ Pr6 L</vt:lpstr>
      <vt:lpstr>Cambria</vt:lpstr>
      <vt:lpstr>Arial</vt:lpstr>
      <vt:lpstr>Humnst777 Lt BT</vt:lpstr>
      <vt:lpstr>A-OTF UD新ゴ Pr6 H</vt:lpstr>
      <vt:lpstr>Humnst777 BT</vt:lpstr>
      <vt:lpstr>A-OTF UD新ゴ Pr6 B</vt:lpstr>
      <vt:lpstr>Red Line Business 16x9</vt:lpstr>
      <vt:lpstr>なんでも勉強会</vt:lpstr>
      <vt:lpstr>今日の範囲</vt:lpstr>
      <vt:lpstr>2.1 Introduction</vt:lpstr>
      <vt:lpstr>シチュエーション</vt:lpstr>
      <vt:lpstr>単純な決定則</vt:lpstr>
      <vt:lpstr>ベイズの定理を用いた方法</vt:lpstr>
      <vt:lpstr>決定則の正当化</vt:lpstr>
      <vt:lpstr>2.2 Bayesian Decision Theory– Continuous Features</vt:lpstr>
      <vt:lpstr>問題の拡張</vt:lpstr>
      <vt:lpstr>リスクに基づいたベイズ決定則</vt:lpstr>
      <vt:lpstr>2.4 Classifiers, Discriminant Functions, and Decision Surfaces</vt:lpstr>
      <vt:lpstr>一般的な判別関数</vt:lpstr>
      <vt:lpstr>2.5 The Normal Density</vt:lpstr>
      <vt:lpstr>正規分布の関数形</vt:lpstr>
      <vt:lpstr>正規分布の形</vt:lpstr>
      <vt:lpstr>正規分布の特徴</vt:lpstr>
      <vt:lpstr>2.6 Discriminant Functions For The Normal Density</vt:lpstr>
      <vt:lpstr>正規分布を仮定したときの判別関数</vt:lpstr>
      <vt:lpstr>ケース1：Σ_i=σ^2 I</vt:lpstr>
      <vt:lpstr>ケース2：Σ_i=Σ</vt:lpstr>
      <vt:lpstr>ケース3：Σ_i=任意</vt:lpstr>
      <vt:lpstr>2.9 Bayes Decision Theory – Discrete Features</vt:lpstr>
      <vt:lpstr>Yes/Noを取る素性による判別</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2013-07-03T21:20:26Z</dcterms:created>
  <dcterms:modified xsi:type="dcterms:W3CDTF">2013-11-19T05:40:13Z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TC030310239991</vt:lpwstr>
  </property>
</Properties>
</file>